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2"/>
  </p:sldMasterIdLst>
  <p:sldIdLst>
    <p:sldId id="256" r:id="rId3"/>
    <p:sldId id="258" r:id="rId4"/>
    <p:sldId id="262" r:id="rId5"/>
    <p:sldId id="259" r:id="rId6"/>
    <p:sldId id="265" r:id="rId7"/>
    <p:sldId id="260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45" autoAdjust="0"/>
    <p:restoredTop sz="94660"/>
  </p:normalViewPr>
  <p:slideViewPr>
    <p:cSldViewPr snapToGrid="0">
      <p:cViewPr varScale="1">
        <p:scale>
          <a:sx n="88" d="100"/>
          <a:sy n="88" d="100"/>
        </p:scale>
        <p:origin x="509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60CA6972-569B-489A-944F-1DF80121A0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r"/>
            <a:r>
              <a:rPr lang="de-AT" dirty="0"/>
              <a:t>hum unternehmen </a:t>
            </a:r>
            <a:br>
              <a:rPr lang="de-AT" dirty="0"/>
            </a:br>
            <a:r>
              <a:rPr lang="de-AT" sz="2000" dirty="0">
                <a:solidFill>
                  <a:schemeClr val="tx1"/>
                </a:solidFill>
              </a:rPr>
              <a:t>für UDLM, </a:t>
            </a:r>
            <a:r>
              <a:rPr lang="de-AT" sz="2000" dirty="0" err="1">
                <a:solidFill>
                  <a:schemeClr val="tx1"/>
                </a:solidFill>
              </a:rPr>
              <a:t>WiWe</a:t>
            </a:r>
            <a:r>
              <a:rPr lang="de-AT" sz="2000" dirty="0">
                <a:solidFill>
                  <a:schemeClr val="tx1"/>
                </a:solidFill>
              </a:rPr>
              <a:t>, UM, PCM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93F4570-A149-4C2F-AD58-F5DC961358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7334" y="6068023"/>
            <a:ext cx="410037" cy="4070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E6FB4127-7B0C-40C0-BC90-465E17A61601}"/>
              </a:ext>
            </a:extLst>
          </p:cNvPr>
          <p:cNvSpPr txBox="1">
            <a:spLocks/>
          </p:cNvSpPr>
          <p:nvPr userDrawn="1"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de-AT" dirty="0"/>
              <a:t>hum unternehmen </a:t>
            </a:r>
            <a:br>
              <a:rPr lang="de-AT" dirty="0"/>
            </a:br>
            <a:r>
              <a:rPr lang="de-AT" sz="2000" dirty="0">
                <a:solidFill>
                  <a:schemeClr val="tx1"/>
                </a:solidFill>
              </a:rPr>
              <a:t>für UDLM, WiWe, UM, PCM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mailto:birgit.wagner@hlfkrems.ac.a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9181E3DC-111D-4C06-8F0C-26347B84A5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38" y="5987703"/>
            <a:ext cx="640080" cy="63542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A346E32-CFCA-46DF-881C-EBB7BFF7AA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0" y="2404534"/>
            <a:ext cx="8867603" cy="1646302"/>
          </a:xfrm>
        </p:spPr>
        <p:txBody>
          <a:bodyPr/>
          <a:lstStyle/>
          <a:p>
            <a:r>
              <a:rPr lang="de-AT" dirty="0"/>
              <a:t>Zertifizierung </a:t>
            </a:r>
            <a:br>
              <a:rPr lang="de-AT" dirty="0"/>
            </a:br>
            <a:r>
              <a:rPr lang="de-AT" dirty="0"/>
              <a:t>„hum unternehmen“</a:t>
            </a:r>
            <a:endParaRPr lang="de-AT" sz="2800" dirty="0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4401B5B5-0BAD-4E1A-8E80-7887257BCE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6747" y="4050833"/>
            <a:ext cx="7766936" cy="1096899"/>
          </a:xfrm>
        </p:spPr>
        <p:txBody>
          <a:bodyPr>
            <a:normAutofit/>
          </a:bodyPr>
          <a:lstStyle/>
          <a:p>
            <a:r>
              <a:rPr lang="de-AT" sz="2800" dirty="0"/>
              <a:t>für die Gegenstände </a:t>
            </a:r>
            <a:r>
              <a:rPr lang="de-DE" sz="2800" dirty="0"/>
              <a:t>UDLM, </a:t>
            </a:r>
            <a:r>
              <a:rPr lang="de-DE" sz="2800" dirty="0" err="1"/>
              <a:t>WiWe</a:t>
            </a:r>
            <a:r>
              <a:rPr lang="de-DE" sz="2800" dirty="0"/>
              <a:t>, UM, PCM</a:t>
            </a:r>
            <a:endParaRPr lang="de-AT" sz="2800" dirty="0"/>
          </a:p>
        </p:txBody>
      </p:sp>
      <p:sp>
        <p:nvSpPr>
          <p:cNvPr id="3" name="AutoShape 2" descr="Bildergebnis für hum logo">
            <a:extLst>
              <a:ext uri="{FF2B5EF4-FFF2-40B4-BE49-F238E27FC236}">
                <a16:creationId xmlns:a16="http://schemas.microsoft.com/office/drawing/2014/main" id="{81225ED4-E281-432C-8B73-ABFC0A6D03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93553" y="5147732"/>
            <a:ext cx="124777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7399" y="5987703"/>
            <a:ext cx="1006464" cy="62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07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AA63D8-B08B-4B28-A92F-73BA31CDB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r"/>
            <a:r>
              <a:rPr lang="de-AT" dirty="0"/>
              <a:t>hum unternehmen </a:t>
            </a:r>
            <a:br>
              <a:rPr lang="de-AT" dirty="0"/>
            </a:br>
            <a:r>
              <a:rPr lang="de-AT" sz="2000" dirty="0">
                <a:solidFill>
                  <a:schemeClr val="tx1"/>
                </a:solidFill>
              </a:rPr>
              <a:t>für UDLM, WiWe, UM, PCM,…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F1A261-9C07-4EA2-A14E-7436674B4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452" y="1864754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3200" dirty="0">
                <a:solidFill>
                  <a:srgbClr val="FFC000"/>
                </a:solidFill>
              </a:rPr>
              <a:t>Ausgangssituation</a:t>
            </a:r>
          </a:p>
          <a:p>
            <a:pPr marL="0" indent="0">
              <a:buNone/>
            </a:pPr>
            <a:r>
              <a:rPr lang="de-AT" sz="2000" dirty="0"/>
              <a:t>In den neuen Lehrplänen der humanberuflichen Schulen gibt es eine Reihe neuer bzw. erweiterter Pflichtgegenstände, die dienstleistungs- und kundenorientierte Kompetenzen </a:t>
            </a:r>
            <a:r>
              <a:rPr lang="de-AT" sz="2000" dirty="0" smtClean="0"/>
              <a:t>vermitteln:</a:t>
            </a:r>
            <a:endParaRPr lang="de-AT" sz="2000" dirty="0"/>
          </a:p>
          <a:p>
            <a:pPr lvl="1">
              <a:lnSpc>
                <a:spcPct val="90000"/>
              </a:lnSpc>
            </a:pPr>
            <a:r>
              <a:rPr lang="de-AT" sz="1700" dirty="0"/>
              <a:t>Unternehmens- und Dienstleistungsmanagement (UDLM)</a:t>
            </a:r>
          </a:p>
          <a:p>
            <a:pPr lvl="1">
              <a:lnSpc>
                <a:spcPct val="90000"/>
              </a:lnSpc>
            </a:pPr>
            <a:r>
              <a:rPr lang="de-AT" sz="1700" dirty="0"/>
              <a:t>Wirtschaftswerkstatt (</a:t>
            </a:r>
            <a:r>
              <a:rPr lang="de-AT" sz="1700" dirty="0" err="1"/>
              <a:t>WiWe</a:t>
            </a:r>
            <a:r>
              <a:rPr lang="de-AT" sz="1700" dirty="0"/>
              <a:t>)</a:t>
            </a:r>
          </a:p>
          <a:p>
            <a:pPr lvl="1">
              <a:lnSpc>
                <a:spcPct val="90000"/>
              </a:lnSpc>
            </a:pPr>
            <a:r>
              <a:rPr lang="de-AT" sz="1700" dirty="0"/>
              <a:t>Unternehmensmanagement (UM)</a:t>
            </a:r>
          </a:p>
          <a:p>
            <a:pPr lvl="1">
              <a:lnSpc>
                <a:spcPct val="90000"/>
              </a:lnSpc>
            </a:pPr>
            <a:r>
              <a:rPr lang="de-AT" sz="1700" dirty="0"/>
              <a:t>Angewandtes Projekt- und Catering Management (PCM)</a:t>
            </a:r>
          </a:p>
          <a:p>
            <a:pPr lvl="1">
              <a:lnSpc>
                <a:spcPct val="90000"/>
              </a:lnSpc>
            </a:pPr>
            <a:r>
              <a:rPr lang="de-AT" sz="1700" dirty="0"/>
              <a:t>Angewandte Betriebsführung</a:t>
            </a:r>
          </a:p>
          <a:p>
            <a:pPr lvl="1">
              <a:lnSpc>
                <a:spcPct val="90000"/>
              </a:lnSpc>
            </a:pPr>
            <a:r>
              <a:rPr lang="de-AT" sz="1700" dirty="0"/>
              <a:t>Betriebspraktikum und angewandtes Projektmanagement 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dirty="0"/>
          </a:p>
          <a:p>
            <a:pPr>
              <a:buFont typeface="Wingdings" panose="05000000000000000000" pitchFamily="2" charset="2"/>
              <a:buChar char="Ø"/>
            </a:pPr>
            <a:endParaRPr lang="de-AT" dirty="0"/>
          </a:p>
          <a:p>
            <a:pPr>
              <a:buFont typeface="Wingdings" panose="05000000000000000000" pitchFamily="2" charset="2"/>
              <a:buChar char="Ø"/>
            </a:pPr>
            <a:endParaRPr lang="de-AT" dirty="0"/>
          </a:p>
          <a:p>
            <a:pPr marL="0" indent="0">
              <a:buNone/>
            </a:pPr>
            <a:endParaRPr lang="de-AT" dirty="0"/>
          </a:p>
          <a:p>
            <a:pPr>
              <a:buFont typeface="Wingdings" panose="05000000000000000000" pitchFamily="2" charset="2"/>
              <a:buChar char="Ø"/>
            </a:pP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077" y="6054411"/>
            <a:ext cx="744188" cy="4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88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5FB361-EE97-478C-B6A7-89A14AF41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414" y="2093666"/>
            <a:ext cx="8596668" cy="38807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AT" sz="4100" dirty="0" smtClean="0">
                <a:solidFill>
                  <a:srgbClr val="FFC000"/>
                </a:solidFill>
              </a:rPr>
              <a:t>„hum unternehmen“ </a:t>
            </a:r>
            <a:r>
              <a:rPr lang="de-AT" sz="4100" dirty="0">
                <a:solidFill>
                  <a:srgbClr val="FFC000"/>
                </a:solidFill>
              </a:rPr>
              <a:t>steht für:</a:t>
            </a:r>
            <a:endParaRPr lang="de-AT" sz="4100" dirty="0">
              <a:solidFill>
                <a:schemeClr val="tx1"/>
              </a:solidFill>
            </a:endParaRPr>
          </a:p>
          <a:p>
            <a:r>
              <a:rPr lang="de-AT" sz="2300" dirty="0"/>
              <a:t>Unternehmerisches Denken und Handeln</a:t>
            </a:r>
          </a:p>
          <a:p>
            <a:r>
              <a:rPr lang="de-AT" sz="2300" dirty="0"/>
              <a:t>Stärkung der betrieblichen Praxis</a:t>
            </a:r>
          </a:p>
          <a:p>
            <a:r>
              <a:rPr lang="de-AT" sz="2300" dirty="0" smtClean="0"/>
              <a:t>verantwortungsbewusstes </a:t>
            </a:r>
            <a:r>
              <a:rPr lang="de-AT" sz="2300" dirty="0"/>
              <a:t>Handeln unter Beachtung ökonomischer, ökologischer und sozialer Gesichtspunkte </a:t>
            </a:r>
          </a:p>
          <a:p>
            <a:r>
              <a:rPr lang="de-AT" sz="2300" dirty="0"/>
              <a:t>Nachhaltigkeit</a:t>
            </a:r>
          </a:p>
          <a:p>
            <a:r>
              <a:rPr lang="de-AT" sz="2300" dirty="0"/>
              <a:t>Dienstleistungs- und Kundenorientierung (Service Design)</a:t>
            </a:r>
          </a:p>
          <a:p>
            <a:r>
              <a:rPr lang="de-AT" sz="2300" dirty="0"/>
              <a:t>Gründung und Führung eines eigenen Unternehmens</a:t>
            </a:r>
          </a:p>
          <a:p>
            <a:r>
              <a:rPr lang="de-AT" sz="2300" dirty="0" smtClean="0"/>
              <a:t>verantwortungsvolle </a:t>
            </a:r>
            <a:r>
              <a:rPr lang="de-AT" sz="2300" dirty="0"/>
              <a:t>Haltung im Umgang mit Menschen eigener und anderer Kulturen, in multikulturellen Gesellschaften, Diversity-Management</a:t>
            </a:r>
          </a:p>
          <a:p>
            <a:r>
              <a:rPr lang="de-AT" sz="2300" dirty="0"/>
              <a:t>Vernetzung aller Unterrichtsgegenstände mit den neuen Pflichtgegenständen </a:t>
            </a:r>
          </a:p>
          <a:p>
            <a:endParaRPr lang="de-AT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762F4523-A0C6-46A1-81FD-61E5E6A69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r"/>
            <a:r>
              <a:rPr lang="de-AT" dirty="0"/>
              <a:t>hum unternehmen </a:t>
            </a:r>
            <a:br>
              <a:rPr lang="de-AT" dirty="0"/>
            </a:br>
            <a:r>
              <a:rPr lang="de-AT" sz="2000" dirty="0">
                <a:solidFill>
                  <a:schemeClr val="tx1"/>
                </a:solidFill>
              </a:rPr>
              <a:t>für UDLM, WiWe, UM, PCM,…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203" y="6036994"/>
            <a:ext cx="744188" cy="4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451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65BB97-A363-48D6-BDB3-867C741FC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6240"/>
            <a:ext cx="8596668" cy="4110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3200" dirty="0">
                <a:solidFill>
                  <a:srgbClr val="FFC000"/>
                </a:solidFill>
              </a:rPr>
              <a:t>Vorteile der </a:t>
            </a:r>
            <a:r>
              <a:rPr lang="de-AT" sz="3200" dirty="0" smtClean="0">
                <a:solidFill>
                  <a:srgbClr val="FFC000"/>
                </a:solidFill>
              </a:rPr>
              <a:t>Zertifizierung:</a:t>
            </a:r>
            <a:endParaRPr lang="de-AT" sz="3200" dirty="0">
              <a:solidFill>
                <a:srgbClr val="FFC000"/>
              </a:solidFill>
            </a:endParaRPr>
          </a:p>
          <a:p>
            <a:pPr lvl="0"/>
            <a:r>
              <a:rPr lang="de-DE" dirty="0"/>
              <a:t>Wettbewerbsvorteil für den Standort</a:t>
            </a:r>
            <a:endParaRPr lang="de-AT" dirty="0"/>
          </a:p>
          <a:p>
            <a:pPr lvl="0"/>
            <a:r>
              <a:rPr lang="de-DE" dirty="0" smtClean="0"/>
              <a:t>Qualitätssicherung</a:t>
            </a:r>
            <a:endParaRPr lang="de-AT" dirty="0"/>
          </a:p>
          <a:p>
            <a:pPr lvl="0"/>
            <a:r>
              <a:rPr lang="de-DE" dirty="0"/>
              <a:t>Vorschlag für inhaltliche Strukturierung des Unterrichts</a:t>
            </a:r>
            <a:endParaRPr lang="de-AT" dirty="0"/>
          </a:p>
          <a:p>
            <a:pPr lvl="0"/>
            <a:r>
              <a:rPr lang="de-DE" dirty="0"/>
              <a:t>Visualisierung der Planung, Gestaltung und Reflexion der betrieblichen Prozesse</a:t>
            </a:r>
            <a:endParaRPr lang="de-AT" dirty="0"/>
          </a:p>
          <a:p>
            <a:pPr lvl="0"/>
            <a:r>
              <a:rPr lang="de-DE" dirty="0"/>
              <a:t>Zertifikat für </a:t>
            </a:r>
            <a:r>
              <a:rPr lang="de-DE" dirty="0" smtClean="0"/>
              <a:t>den Unterricht bzw. Gegenstand sowie für einzelne Schülerinnen </a:t>
            </a:r>
            <a:r>
              <a:rPr lang="de-DE" dirty="0"/>
              <a:t>und Schüler</a:t>
            </a:r>
            <a:endParaRPr lang="de-AT" dirty="0"/>
          </a:p>
          <a:p>
            <a:pPr>
              <a:buFont typeface="Wingdings" panose="05000000000000000000" pitchFamily="2" charset="2"/>
              <a:buChar char="Ø"/>
            </a:pPr>
            <a:endParaRPr lang="de-AT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04B0228-10EE-4B5C-9BD2-D9637FF3681C}"/>
              </a:ext>
            </a:extLst>
          </p:cNvPr>
          <p:cNvSpPr txBox="1">
            <a:spLocks/>
          </p:cNvSpPr>
          <p:nvPr/>
        </p:nvSpPr>
        <p:spPr>
          <a:xfrm>
            <a:off x="677334" y="34544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de-AT" dirty="0"/>
              <a:t>hum unternehmen </a:t>
            </a:r>
            <a:br>
              <a:rPr lang="de-AT" dirty="0"/>
            </a:br>
            <a:r>
              <a:rPr lang="de-AT" sz="2000" dirty="0">
                <a:solidFill>
                  <a:schemeClr val="tx1"/>
                </a:solidFill>
              </a:rPr>
              <a:t>für UDLM, WiWe, UM, PCM,…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826" y="6071828"/>
            <a:ext cx="744188" cy="4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345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5FB361-EE97-478C-B6A7-89A14AF41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254" y="1774509"/>
            <a:ext cx="8596668" cy="43347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sz="3200" dirty="0">
                <a:solidFill>
                  <a:srgbClr val="FFC000"/>
                </a:solidFill>
              </a:rPr>
              <a:t>Kriterienkatalog</a:t>
            </a:r>
            <a:endParaRPr lang="de-AT" sz="14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de-AT" sz="2000" b="1" dirty="0"/>
              <a:t>Für die Zertifizierung sind Kriterien in folgenden Bereichen zu erfüllen:</a:t>
            </a:r>
          </a:p>
          <a:p>
            <a:pPr lvl="0"/>
            <a:r>
              <a:rPr lang="de-AT" sz="2000" dirty="0"/>
              <a:t>Geschäftsmodell (betriebliche Struktur, Zielsetzung, Jahresplanung)</a:t>
            </a:r>
          </a:p>
          <a:p>
            <a:pPr lvl="0"/>
            <a:r>
              <a:rPr lang="de-AT" sz="2000" dirty="0"/>
              <a:t>Veranstaltung, reales Projekt </a:t>
            </a:r>
          </a:p>
          <a:p>
            <a:pPr lvl="0"/>
            <a:r>
              <a:rPr lang="de-AT" sz="2000" dirty="0"/>
              <a:t>Anwendung von Marketingtools/Service-Design</a:t>
            </a:r>
          </a:p>
          <a:p>
            <a:pPr lvl="0"/>
            <a:r>
              <a:rPr lang="de-AT" sz="2000" dirty="0"/>
              <a:t>Betriebliche Prozesse </a:t>
            </a:r>
          </a:p>
          <a:p>
            <a:pPr lvl="0"/>
            <a:r>
              <a:rPr lang="de-AT" sz="2000" dirty="0"/>
              <a:t>Qualitätsmanagement und Reflexion </a:t>
            </a:r>
          </a:p>
          <a:p>
            <a:pPr lvl="0"/>
            <a:r>
              <a:rPr lang="de-AT" sz="2000" dirty="0"/>
              <a:t>Dokumentation der Förderung von </a:t>
            </a:r>
            <a:r>
              <a:rPr lang="de-AT" sz="2000" dirty="0" err="1"/>
              <a:t>Social</a:t>
            </a:r>
            <a:r>
              <a:rPr lang="de-AT" sz="2000" dirty="0"/>
              <a:t> Skills </a:t>
            </a:r>
            <a:endParaRPr lang="de-AT" sz="900" dirty="0"/>
          </a:p>
          <a:p>
            <a:pPr marL="0" lvl="0" indent="0">
              <a:buNone/>
            </a:pPr>
            <a:r>
              <a:rPr lang="de-DE" sz="2000" dirty="0"/>
              <a:t>(kompletter Kriterienkatalog siehe Beilage)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B1891733-3B69-4E2A-A441-CEC81DCCC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r"/>
            <a:r>
              <a:rPr lang="de-AT" dirty="0"/>
              <a:t>hum unternehmen </a:t>
            </a:r>
            <a:br>
              <a:rPr lang="de-AT" dirty="0"/>
            </a:br>
            <a:r>
              <a:rPr lang="de-AT" sz="2000" dirty="0">
                <a:solidFill>
                  <a:schemeClr val="tx1"/>
                </a:solidFill>
              </a:rPr>
              <a:t>für UDLM, WiWe, UM, PCM,…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077" y="6036994"/>
            <a:ext cx="744188" cy="4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870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5FB361-EE97-478C-B6A7-89A14AF41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254" y="1774509"/>
            <a:ext cx="8596668" cy="4169091"/>
          </a:xfrm>
        </p:spPr>
        <p:txBody>
          <a:bodyPr/>
          <a:lstStyle/>
          <a:p>
            <a:pPr marL="0" indent="0">
              <a:buNone/>
            </a:pPr>
            <a:r>
              <a:rPr lang="de-AT" sz="3200" dirty="0">
                <a:solidFill>
                  <a:srgbClr val="FFC000"/>
                </a:solidFill>
              </a:rPr>
              <a:t>Teilnahme</a:t>
            </a:r>
          </a:p>
          <a:p>
            <a:r>
              <a:rPr lang="de-DE" sz="2000" dirty="0"/>
              <a:t>Junior Companies, Übungsfirmen </a:t>
            </a:r>
            <a:r>
              <a:rPr lang="de-DE" sz="2000" dirty="0" smtClean="0"/>
              <a:t>und </a:t>
            </a:r>
            <a:r>
              <a:rPr lang="de-DE" sz="2000" dirty="0"/>
              <a:t>Projektteams</a:t>
            </a:r>
          </a:p>
          <a:p>
            <a:r>
              <a:rPr lang="de-DE" sz="2000" dirty="0"/>
              <a:t>Anmeldung per Email an </a:t>
            </a:r>
            <a:r>
              <a:rPr lang="de-DE" u="sng" dirty="0">
                <a:hlinkClick r:id="rId2"/>
              </a:rPr>
              <a:t>birgit.wagner@hlfkrems.ac.at</a:t>
            </a:r>
            <a:r>
              <a:rPr lang="de-AT" sz="2000" dirty="0"/>
              <a:t> </a:t>
            </a:r>
            <a:r>
              <a:rPr lang="de-DE" sz="2000" dirty="0"/>
              <a:t> bis </a:t>
            </a:r>
            <a:r>
              <a:rPr lang="de-DE" sz="2000" dirty="0" smtClean="0"/>
              <a:t>31.10.2019</a:t>
            </a:r>
          </a:p>
          <a:p>
            <a:r>
              <a:rPr lang="de-DE" sz="2000" dirty="0" smtClean="0"/>
              <a:t>Nach der Anmeldung erhalten die Lehrenden Zugang zu </a:t>
            </a:r>
            <a:r>
              <a:rPr lang="de-DE" sz="2000" dirty="0" err="1" smtClean="0"/>
              <a:t>good</a:t>
            </a:r>
            <a:r>
              <a:rPr lang="de-DE" sz="2000" dirty="0" smtClean="0"/>
              <a:t> </a:t>
            </a:r>
            <a:r>
              <a:rPr lang="de-DE" sz="2000" dirty="0" err="1" smtClean="0"/>
              <a:t>practice</a:t>
            </a:r>
            <a:r>
              <a:rPr lang="de-DE" sz="2000" dirty="0" smtClean="0"/>
              <a:t> Beispielen und einer Checkliste für die Erstellung der abzugebenden Unterlagen.</a:t>
            </a:r>
            <a:endParaRPr lang="de-DE" sz="2000" dirty="0"/>
          </a:p>
          <a:p>
            <a:r>
              <a:rPr lang="de-DE" sz="2000" dirty="0"/>
              <a:t>Erforderliche Unterlagen sind bis </a:t>
            </a:r>
            <a:r>
              <a:rPr lang="de-DE" sz="2000" dirty="0" smtClean="0"/>
              <a:t>20.05.2020 </a:t>
            </a:r>
            <a:r>
              <a:rPr lang="de-DE" sz="2000" dirty="0"/>
              <a:t>elektronisch </a:t>
            </a:r>
            <a:r>
              <a:rPr lang="de-DE" sz="2000" dirty="0" smtClean="0"/>
              <a:t>abzugeben</a:t>
            </a:r>
          </a:p>
          <a:p>
            <a:r>
              <a:rPr lang="de-DE" sz="2000" dirty="0" smtClean="0"/>
              <a:t>Bei ACT registrierte Übungsfirmen können nur mit der Formatvorlage für Übungsfirmen erfolgreich einreichen.</a:t>
            </a:r>
            <a:endParaRPr lang="de-DE" sz="2000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342087A8-1ED2-4FC1-B7C8-CDE5E6323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r"/>
            <a:r>
              <a:rPr lang="de-AT" dirty="0"/>
              <a:t>hum unternehmen </a:t>
            </a:r>
            <a:br>
              <a:rPr lang="de-AT" dirty="0"/>
            </a:br>
            <a:r>
              <a:rPr lang="de-AT" sz="2000" dirty="0">
                <a:solidFill>
                  <a:schemeClr val="tx1"/>
                </a:solidFill>
              </a:rPr>
              <a:t>für UDLM, WiWe, UM, PCM,…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7369" y="6036994"/>
            <a:ext cx="744188" cy="4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132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5FB361-EE97-478C-B6A7-89A14AF41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254" y="1774509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de-AT" sz="3200" dirty="0">
                <a:solidFill>
                  <a:srgbClr val="FFC000"/>
                </a:solidFill>
              </a:rPr>
              <a:t>Zertifizierungs-Team</a:t>
            </a:r>
            <a:endParaRPr lang="de-AT" sz="1400" dirty="0"/>
          </a:p>
          <a:p>
            <a:r>
              <a:rPr lang="de-AT" dirty="0"/>
              <a:t>Vertreterinnen/Vertreter des Bundesministeriums für Bildung, Wissenschaft und Forschung, Abt. </a:t>
            </a:r>
            <a:r>
              <a:rPr lang="de-AT" smtClean="0"/>
              <a:t>I/13</a:t>
            </a:r>
            <a:endParaRPr lang="de-AT" dirty="0"/>
          </a:p>
          <a:p>
            <a:r>
              <a:rPr lang="de-AT" dirty="0"/>
              <a:t>Mitglieder der Bundes-ARGE „hum unternehmen“</a:t>
            </a: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2802787B-F320-4F0C-A119-A70837CD6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r"/>
            <a:r>
              <a:rPr lang="de-AT" dirty="0"/>
              <a:t>hum unternehmen </a:t>
            </a:r>
            <a:br>
              <a:rPr lang="de-AT" dirty="0"/>
            </a:br>
            <a:r>
              <a:rPr lang="de-AT" sz="2000" dirty="0">
                <a:solidFill>
                  <a:schemeClr val="tx1"/>
                </a:solidFill>
              </a:rPr>
              <a:t>für UDLM, WiWe, UM, PCM,…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495" y="6071829"/>
            <a:ext cx="744188" cy="4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607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5FB361-EE97-478C-B6A7-89A14AF41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254" y="1774509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de-AT" sz="3200" dirty="0">
                <a:solidFill>
                  <a:srgbClr val="FFC000"/>
                </a:solidFill>
              </a:rPr>
              <a:t>Kontakt und Information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b="1" dirty="0"/>
              <a:t>Bundes-ARGE „hum unternehmen“</a:t>
            </a:r>
          </a:p>
          <a:p>
            <a:pPr marL="0" indent="0">
              <a:buNone/>
            </a:pPr>
            <a:r>
              <a:rPr lang="de-AT" dirty="0"/>
              <a:t>HR Dir. Mag. Birgit Wagner</a:t>
            </a:r>
            <a:br>
              <a:rPr lang="de-AT" dirty="0"/>
            </a:br>
            <a:r>
              <a:rPr lang="de-AT" dirty="0"/>
              <a:t>Email: birgit.wagner@hlfkrems.ac.at</a:t>
            </a:r>
            <a:br>
              <a:rPr lang="de-AT" dirty="0"/>
            </a:br>
            <a:r>
              <a:rPr lang="de-AT" dirty="0"/>
              <a:t>Telefon: 0650 9248003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E4F14C42-7116-4D86-A6FB-B5F881FCA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r"/>
            <a:r>
              <a:rPr lang="de-AT" dirty="0"/>
              <a:t>hum unternehmen </a:t>
            </a:r>
            <a:br>
              <a:rPr lang="de-AT" dirty="0"/>
            </a:br>
            <a:r>
              <a:rPr lang="de-AT" sz="2000" dirty="0">
                <a:solidFill>
                  <a:schemeClr val="tx1"/>
                </a:solidFill>
              </a:rPr>
              <a:t>für UDLM, WiWe, UM, PCM,…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243" y="6045702"/>
            <a:ext cx="744188" cy="4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5428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Gelb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>
  <f:record>
    <f:field ref="objname" par="" edit="true" text="Beilage UDLM_WETTBEWERB 2017-2018_170808"/>
    <f:field ref="objsubject" par="" edit="true" text=""/>
    <f:field ref="objcreatedby" par="" text="Schönauer-Janeschitz, Eva, Mag."/>
    <f:field ref="objcreatedat" par="" text="08.08.2017 16:15:11"/>
    <f:field ref="objchangedby" par="" text="Schönauer-Janeschitz, Eva, Mag."/>
    <f:field ref="objmodifiedat" par="" text="21.09.2017 16:36:10"/>
    <f:field ref="doc_FSCFOLIO_1_1001_FieldDocumentNumber" par="" text=""/>
    <f:field ref="doc_FSCFOLIO_1_1001_FieldSubject" par="" edit="true" text=""/>
    <f:field ref="FSCFOLIO_1_1001_FieldCurrentUser" par="" text="Mag. Eva Schönauer-Janeschitz"/>
    <f:field ref="CCAPRECONFIG_15_1001_Objektname" par="" edit="true" text="Beilage UDLM_WETTBEWERB 2017-2018_170808"/>
    <f:field ref="CCAPRECONFIG_15_1001_Objektname" par="" edit="true" text="Beilage UDLM_WETTBEWERB 2017-2018_170808"/>
    <f:field ref="EIBPRECONFIG_1_1001_FieldEIBAttachments" par="" text=""/>
    <f:field ref="EIBPRECONFIG_1_1001_FieldEIBNextFiles" par="" text=""/>
    <f:field ref="EIBPRECONFIG_1_1001_FieldEIBPreviousFiles" par="" text=""/>
    <f:field ref="EIBPRECONFIG_1_1001_FieldEIBRelatedFiles" par="" text=""/>
    <f:field ref="EIBPRECONFIG_1_1001_FieldEIBCompletedOrdinals" par="" text=""/>
    <f:field ref="EIBPRECONFIG_1_1001_FieldEIBOUAddr" par="" text="Minoritenplatz 5 , 1010 Wien"/>
    <f:field ref="EIBPRECONFIG_1_1001_FieldEIBRecipients" par="" text=""/>
    <f:field ref="EIBPRECONFIG_1_1001_FieldEIBSignatures" par="" text="Abzeichnen&#10;Genehmigt&#10;Abzeichnen&#10;Abzeichnen"/>
    <f:field ref="EIBPRECONFIG_1_1001_FieldCCAAddrAbschriftsbemerkung" par="" text=""/>
    <f:field ref="EIBPRECONFIG_1_1001_FieldCCAAddrAdresse" par="" text=""/>
    <f:field ref="EIBPRECONFIG_1_1001_FieldCCAAddrPostalischeAdresse" par="" text=""/>
    <f:field ref="EIBPRECONFIG_1_1001_FieldCCAIncomingSubject" par="" text=""/>
    <f:field ref="EIBPRECONFIG_1_1001_FieldCCAPersonalSubjAddress" par="" text=""/>
    <f:field ref="EIBPRECONFIG_1_1001_FieldCCASubfileSubject" par="" text=""/>
    <f:field ref="EIBPRECONFIG_1_1001_FieldCCASubject" par="" text="Wettbewerb für alle humanberuflichen Schulen zum Entwurf eines Logos und Slogans für die Dachmarke ‚hum unternehmen‘, SJ 2017/18"/>
    <f:field ref="EIBVFGH_15_1700_FieldPartPlaintiffList" par="" text=""/>
    <f:field ref="EIBVFGH_15_1700_FieldGoesOutToList" par="" text=""/>
  </f:record>
  <f:display par="" text="...">
    <f:field ref="EIBPRECONFIG_1_1001_FieldCCAAddrAbschriftsbemerkung" text="Abschriftsbemerkung"/>
    <f:field ref="EIBPRECONFIG_1_1001_FieldCCAAddrAdresse" text="Adresse"/>
    <f:field ref="EIBPRECONFIG_1_1001_FieldCCAPersonalSubjAddress" text="Adresse (Namenszahl)"/>
    <f:field ref="EIBPRECONFIG_1_1001_FieldEIBOUAddr" text="Adresse der OE"/>
    <f:field ref="FSCFOLIO_1_1001_FieldCurrentUser" text="Aktueller Benutzer"/>
    <f:field ref="objsubject" text="Anmerkungen"/>
    <f:field ref="EIBPRECONFIG_1_1001_FieldEIBAttachments" text="Beilagen"/>
    <f:field ref="EIBPRECONFIG_1_1001_FieldCCASubfileSubject" text="Betreff des Geschäftsstücks"/>
    <f:field ref="EIBPRECONFIG_1_1001_FieldEIBRelatedFiles" text="Bezugszahlen"/>
    <f:field ref="EIBPRECONFIG_1_1001_FieldEIBRecipients" text="Empfänger"/>
    <f:field ref="EIBVFGH_15_1700_FieldGoesOutToList" text="Ergeht an Liste"/>
    <f:field ref="objcreatedat" text="Erzeugt am/um"/>
    <f:field ref="objcreatedby" text="Erzeugt von"/>
    <f:field ref="EIBPRECONFIG_1_1001_FieldCCAIncomingSubject" text="EST-Betreff"/>
    <f:field ref="EIBPRECONFIG_1_1001_FieldCCASubject" text="Gegenstand"/>
    <f:field ref="objmodifiedat" text="Letzte Änderung am/um"/>
    <f:field ref="objchangedby" text="Letzte Änderung von"/>
    <f:field ref="EIBVFGH_15_1700_FieldPartPlaintiffList" text="Liste der Antragsteller"/>
    <f:field ref="EIBPRECONFIG_1_1001_FieldEIBCompletedOrdinals" text="Miterledigte Akten"/>
    <f:field ref="EIBPRECONFIG_1_1001_FieldEIBNextFiles" text="Nachzahlen"/>
    <f:field ref="objname" text="Name"/>
    <f:field ref="CCAPRECONFIG_15_1001_Objektname" text="Objektname"/>
    <f:field ref="EIBPRECONFIG_1_1001_FieldCCAAddrPostalischeAdresse" text="PostalischeAdresse"/>
    <f:field ref="EIBPRECONFIG_1_1001_FieldEIBSignatures" text="Unterschriften"/>
    <f:field ref="EIBPRECONFIG_1_1001_FieldEIBPreviousFiles" text="Vorzahlen"/>
  </f:display>
  <f:display par="" text="Serienbrief">
    <f:field ref="doc_FSCFOLIO_1_1001_FieldSubject" text="Betreff"/>
    <f:field ref="doc_FSCFOLIO_1_1001_FieldDocumentNumber" text="Dokument Nummer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315</Words>
  <Application>Microsoft Office PowerPoint</Application>
  <PresentationFormat>Breitbild</PresentationFormat>
  <Paragraphs>57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Facette</vt:lpstr>
      <vt:lpstr>Zertifizierung  „hum unternehmen“</vt:lpstr>
      <vt:lpstr>hum unternehmen  für UDLM, WiWe, UM, PCM,…</vt:lpstr>
      <vt:lpstr>hum unternehmen  für UDLM, WiWe, UM, PCM,…</vt:lpstr>
      <vt:lpstr>PowerPoint-Präsentation</vt:lpstr>
      <vt:lpstr>hum unternehmen  für UDLM, WiWe, UM, PCM,…</vt:lpstr>
      <vt:lpstr>hum unternehmen  für UDLM, WiWe, UM, PCM,…</vt:lpstr>
      <vt:lpstr>hum unternehmen  für UDLM, WiWe, UM, PCM,…</vt:lpstr>
      <vt:lpstr>hum unternehmen  für UDLM, WiWe, UM, PCM,…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WETTBEWERB „2017/2018“</dc:title>
  <dc:creator>Schönbacher</dc:creator>
  <cp:lastModifiedBy>Wagner Birgit</cp:lastModifiedBy>
  <cp:revision>96</cp:revision>
  <dcterms:created xsi:type="dcterms:W3CDTF">2017-07-03T13:42:34Z</dcterms:created>
  <dcterms:modified xsi:type="dcterms:W3CDTF">2019-09-08T16:38:46Z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EIBPRECONFIG@1.1001:EIBInternalApprovedAt">
    <vt:lpwstr/>
  </property>
  <property fmtid="{D5CDD505-2E9C-101B-9397-08002B2CF9AE}" pid="3" name="FSC#EIBPRECONFIG@1.1001:EIBInternalApprovedBy">
    <vt:lpwstr/>
  </property>
  <property fmtid="{D5CDD505-2E9C-101B-9397-08002B2CF9AE}" pid="4" name="FSC#EIBPRECONFIG@1.1001:EIBInternalApprovedByPostTitle">
    <vt:lpwstr/>
  </property>
  <property fmtid="{D5CDD505-2E9C-101B-9397-08002B2CF9AE}" pid="5" name="FSC#EIBPRECONFIG@1.1001:EIBSettlementApprovedBy">
    <vt:lpwstr/>
  </property>
  <property fmtid="{D5CDD505-2E9C-101B-9397-08002B2CF9AE}" pid="6" name="FSC#EIBPRECONFIG@1.1001:EIBSettlementApprovedByPostTitle">
    <vt:lpwstr/>
  </property>
  <property fmtid="{D5CDD505-2E9C-101B-9397-08002B2CF9AE}" pid="7" name="FSC#EIBPRECONFIG@1.1001:EIBApprovedAt">
    <vt:lpwstr>09.08.2017</vt:lpwstr>
  </property>
  <property fmtid="{D5CDD505-2E9C-101B-9397-08002B2CF9AE}" pid="8" name="FSC#EIBPRECONFIG@1.1001:EIBApprovedBy">
    <vt:lpwstr>Orth</vt:lpwstr>
  </property>
  <property fmtid="{D5CDD505-2E9C-101B-9397-08002B2CF9AE}" pid="9" name="FSC#EIBPRECONFIG@1.1001:EIBApprovedBySubst">
    <vt:lpwstr/>
  </property>
  <property fmtid="{D5CDD505-2E9C-101B-9397-08002B2CF9AE}" pid="10" name="FSC#EIBPRECONFIG@1.1001:EIBApprovedByTitle">
    <vt:lpwstr>Mag. Gerhard Orth</vt:lpwstr>
  </property>
  <property fmtid="{D5CDD505-2E9C-101B-9397-08002B2CF9AE}" pid="11" name="FSC#EIBPRECONFIG@1.1001:EIBApprovedByPostTitle">
    <vt:lpwstr/>
  </property>
  <property fmtid="{D5CDD505-2E9C-101B-9397-08002B2CF9AE}" pid="12" name="FSC#EIBPRECONFIG@1.1001:EIBDepartment">
    <vt:lpwstr>BMB-BMWFW_WF - II/4 (BMB - II/4)</vt:lpwstr>
  </property>
  <property fmtid="{D5CDD505-2E9C-101B-9397-08002B2CF9AE}" pid="13" name="FSC#EIBPRECONFIG@1.1001:EIBDispatchedBy">
    <vt:lpwstr/>
  </property>
  <property fmtid="{D5CDD505-2E9C-101B-9397-08002B2CF9AE}" pid="14" name="FSC#EIBPRECONFIG@1.1001:EIBDispatchedByPostTitle">
    <vt:lpwstr/>
  </property>
  <property fmtid="{D5CDD505-2E9C-101B-9397-08002B2CF9AE}" pid="15" name="FSC#EIBPRECONFIG@1.1001:ExtRefInc">
    <vt:lpwstr/>
  </property>
  <property fmtid="{D5CDD505-2E9C-101B-9397-08002B2CF9AE}" pid="16" name="FSC#EIBPRECONFIG@1.1001:IncomingAddrdate">
    <vt:lpwstr/>
  </property>
  <property fmtid="{D5CDD505-2E9C-101B-9397-08002B2CF9AE}" pid="17" name="FSC#EIBPRECONFIG@1.1001:IncomingDelivery">
    <vt:lpwstr/>
  </property>
  <property fmtid="{D5CDD505-2E9C-101B-9397-08002B2CF9AE}" pid="18" name="FSC#EIBPRECONFIG@1.1001:OwnerEmail">
    <vt:lpwstr>eva.schoenauer-janeschitz@bmb.gv.at</vt:lpwstr>
  </property>
  <property fmtid="{D5CDD505-2E9C-101B-9397-08002B2CF9AE}" pid="19" name="FSC#EIBPRECONFIG@1.1001:OUEmail">
    <vt:lpwstr>ministerium@bmb.gv.at</vt:lpwstr>
  </property>
  <property fmtid="{D5CDD505-2E9C-101B-9397-08002B2CF9AE}" pid="20" name="FSC#EIBPRECONFIG@1.1001:OwnerGender">
    <vt:lpwstr>Weiblich</vt:lpwstr>
  </property>
  <property fmtid="{D5CDD505-2E9C-101B-9397-08002B2CF9AE}" pid="21" name="FSC#EIBPRECONFIG@1.1001:Priority">
    <vt:lpwstr>Nein</vt:lpwstr>
  </property>
  <property fmtid="{D5CDD505-2E9C-101B-9397-08002B2CF9AE}" pid="22" name="FSC#EIBPRECONFIG@1.1001:PreviousFiles">
    <vt:lpwstr/>
  </property>
  <property fmtid="{D5CDD505-2E9C-101B-9397-08002B2CF9AE}" pid="23" name="FSC#EIBPRECONFIG@1.1001:NextFiles">
    <vt:lpwstr/>
  </property>
  <property fmtid="{D5CDD505-2E9C-101B-9397-08002B2CF9AE}" pid="24" name="FSC#EIBPRECONFIG@1.1001:RelatedFiles">
    <vt:lpwstr/>
  </property>
  <property fmtid="{D5CDD505-2E9C-101B-9397-08002B2CF9AE}" pid="25" name="FSC#EIBPRECONFIG@1.1001:CompletedOrdinals">
    <vt:lpwstr/>
  </property>
  <property fmtid="{D5CDD505-2E9C-101B-9397-08002B2CF9AE}" pid="26" name="FSC#EIBPRECONFIG@1.1001:NrAttachments">
    <vt:lpwstr/>
  </property>
  <property fmtid="{D5CDD505-2E9C-101B-9397-08002B2CF9AE}" pid="27" name="FSC#EIBPRECONFIG@1.1001:Attachments">
    <vt:lpwstr/>
  </property>
  <property fmtid="{D5CDD505-2E9C-101B-9397-08002B2CF9AE}" pid="28" name="FSC#EIBPRECONFIG@1.1001:SubjectArea">
    <vt:lpwstr>LA f.Human.Fremd.Soz.</vt:lpwstr>
  </property>
  <property fmtid="{D5CDD505-2E9C-101B-9397-08002B2CF9AE}" pid="29" name="FSC#EIBPRECONFIG@1.1001:Recipients">
    <vt:lpwstr/>
  </property>
  <property fmtid="{D5CDD505-2E9C-101B-9397-08002B2CF9AE}" pid="30" name="FSC#EIBPRECONFIG@1.1001:Classified">
    <vt:lpwstr/>
  </property>
  <property fmtid="{D5CDD505-2E9C-101B-9397-08002B2CF9AE}" pid="31" name="FSC#EIBPRECONFIG@1.1001:Deadline">
    <vt:lpwstr/>
  </property>
  <property fmtid="{D5CDD505-2E9C-101B-9397-08002B2CF9AE}" pid="32" name="FSC#EIBPRECONFIG@1.1001:SettlementSubj">
    <vt:lpwstr/>
  </property>
  <property fmtid="{D5CDD505-2E9C-101B-9397-08002B2CF9AE}" pid="33" name="FSC#EIBPRECONFIG@1.1001:OUAddr">
    <vt:lpwstr>Minoritenplatz 5 , 1010 Wien</vt:lpwstr>
  </property>
  <property fmtid="{D5CDD505-2E9C-101B-9397-08002B2CF9AE}" pid="34" name="FSC#EIBPRECONFIG@1.1001:OUDescr">
    <vt:lpwstr/>
  </property>
  <property fmtid="{D5CDD505-2E9C-101B-9397-08002B2CF9AE}" pid="35" name="FSC#EIBPRECONFIG@1.1001:Signatures">
    <vt:lpwstr>Abzeichnen_x000d_
Genehmigt_x000d_
Abzeichnen_x000d_
Abzeichnen</vt:lpwstr>
  </property>
  <property fmtid="{D5CDD505-2E9C-101B-9397-08002B2CF9AE}" pid="36" name="FSC#EIBPRECONFIG@1.1001:currentuser">
    <vt:lpwstr>COO.3000.100.1.132017</vt:lpwstr>
  </property>
  <property fmtid="{D5CDD505-2E9C-101B-9397-08002B2CF9AE}" pid="37" name="FSC#EIBPRECONFIG@1.1001:currentuserrolegroup">
    <vt:lpwstr>COO.3000.100.1.131195</vt:lpwstr>
  </property>
  <property fmtid="{D5CDD505-2E9C-101B-9397-08002B2CF9AE}" pid="38" name="FSC#EIBPRECONFIG@1.1001:currentuserroleposition">
    <vt:lpwstr>COO.1.1001.1.4328</vt:lpwstr>
  </property>
  <property fmtid="{D5CDD505-2E9C-101B-9397-08002B2CF9AE}" pid="39" name="FSC#EIBPRECONFIG@1.1001:currentuserroot">
    <vt:lpwstr>COO.3000.110.2.1205136</vt:lpwstr>
  </property>
  <property fmtid="{D5CDD505-2E9C-101B-9397-08002B2CF9AE}" pid="40" name="FSC#EIBPRECONFIG@1.1001:toplevelobject">
    <vt:lpwstr>COO.3000.110.7.11049060</vt:lpwstr>
  </property>
  <property fmtid="{D5CDD505-2E9C-101B-9397-08002B2CF9AE}" pid="41" name="FSC#EIBPRECONFIG@1.1001:objchangedby">
    <vt:lpwstr>Mag. Eva Schönauer-Janeschitz</vt:lpwstr>
  </property>
  <property fmtid="{D5CDD505-2E9C-101B-9397-08002B2CF9AE}" pid="42" name="FSC#EIBPRECONFIG@1.1001:objchangedbyPostTitle">
    <vt:lpwstr/>
  </property>
  <property fmtid="{D5CDD505-2E9C-101B-9397-08002B2CF9AE}" pid="43" name="FSC#EIBPRECONFIG@1.1001:objchangedat">
    <vt:lpwstr>21.09.2017</vt:lpwstr>
  </property>
  <property fmtid="{D5CDD505-2E9C-101B-9397-08002B2CF9AE}" pid="44" name="FSC#EIBPRECONFIG@1.1001:objname">
    <vt:lpwstr>Beilage UDLM_WETTBEWERB 2017-2018_170808</vt:lpwstr>
  </property>
  <property fmtid="{D5CDD505-2E9C-101B-9397-08002B2CF9AE}" pid="45" name="FSC#EIBPRECONFIG@1.1001:EIBProcessResponsiblePhone">
    <vt:lpwstr>4495</vt:lpwstr>
  </property>
  <property fmtid="{D5CDD505-2E9C-101B-9397-08002B2CF9AE}" pid="46" name="FSC#EIBPRECONFIG@1.1001:EIBProcessResponsibleMail">
    <vt:lpwstr>eva.schoenauer-janeschitz@bmb.gv.at</vt:lpwstr>
  </property>
  <property fmtid="{D5CDD505-2E9C-101B-9397-08002B2CF9AE}" pid="47" name="FSC#EIBPRECONFIG@1.1001:EIBProcessResponsibleFax">
    <vt:lpwstr>814495</vt:lpwstr>
  </property>
  <property fmtid="{D5CDD505-2E9C-101B-9397-08002B2CF9AE}" pid="48" name="FSC#EIBPRECONFIG@1.1001:EIBProcessResponsiblePostTitle">
    <vt:lpwstr/>
  </property>
  <property fmtid="{D5CDD505-2E9C-101B-9397-08002B2CF9AE}" pid="49" name="FSC#EIBPRECONFIG@1.1001:EIBProcessResponsible">
    <vt:lpwstr>Mag. Eva Schönauer-Janeschitz</vt:lpwstr>
  </property>
  <property fmtid="{D5CDD505-2E9C-101B-9397-08002B2CF9AE}" pid="50" name="FSC#EIBPRECONFIG@1.1001:OwnerPostTitle">
    <vt:lpwstr/>
  </property>
  <property fmtid="{D5CDD505-2E9C-101B-9397-08002B2CF9AE}" pid="51" name="FSC#COOELAK@1.1001:Subject">
    <vt:lpwstr>Wettbewerb für alle humanberuflichen Schulen zum Entwurf eines Logos und Slogans für die Dachmarke ‚hum unternehmen‘, SJ 2017/18</vt:lpwstr>
  </property>
  <property fmtid="{D5CDD505-2E9C-101B-9397-08002B2CF9AE}" pid="52" name="FSC#COOELAK@1.1001:FileReference">
    <vt:lpwstr>BMB-21.474/0016-II/4/2017</vt:lpwstr>
  </property>
  <property fmtid="{D5CDD505-2E9C-101B-9397-08002B2CF9AE}" pid="53" name="FSC#COOELAK@1.1001:FileRefYear">
    <vt:lpwstr>2017</vt:lpwstr>
  </property>
  <property fmtid="{D5CDD505-2E9C-101B-9397-08002B2CF9AE}" pid="54" name="FSC#COOELAK@1.1001:FileRefOrdinal">
    <vt:lpwstr>16</vt:lpwstr>
  </property>
  <property fmtid="{D5CDD505-2E9C-101B-9397-08002B2CF9AE}" pid="55" name="FSC#COOELAK@1.1001:FileRefOU">
    <vt:lpwstr>II/4</vt:lpwstr>
  </property>
  <property fmtid="{D5CDD505-2E9C-101B-9397-08002B2CF9AE}" pid="56" name="FSC#COOELAK@1.1001:Organization">
    <vt:lpwstr/>
  </property>
  <property fmtid="{D5CDD505-2E9C-101B-9397-08002B2CF9AE}" pid="57" name="FSC#COOELAK@1.1001:Owner">
    <vt:lpwstr>Mag. Eva Schönauer-Janeschitz</vt:lpwstr>
  </property>
  <property fmtid="{D5CDD505-2E9C-101B-9397-08002B2CF9AE}" pid="58" name="FSC#COOELAK@1.1001:OwnerExtension">
    <vt:lpwstr>4495</vt:lpwstr>
  </property>
  <property fmtid="{D5CDD505-2E9C-101B-9397-08002B2CF9AE}" pid="59" name="FSC#COOELAK@1.1001:OwnerFaxExtension">
    <vt:lpwstr>814495</vt:lpwstr>
  </property>
  <property fmtid="{D5CDD505-2E9C-101B-9397-08002B2CF9AE}" pid="60" name="FSC#COOELAK@1.1001:DispatchedBy">
    <vt:lpwstr/>
  </property>
  <property fmtid="{D5CDD505-2E9C-101B-9397-08002B2CF9AE}" pid="61" name="FSC#COOELAK@1.1001:DispatchedAt">
    <vt:lpwstr/>
  </property>
  <property fmtid="{D5CDD505-2E9C-101B-9397-08002B2CF9AE}" pid="62" name="FSC#COOELAK@1.1001:ApprovedBy">
    <vt:lpwstr/>
  </property>
  <property fmtid="{D5CDD505-2E9C-101B-9397-08002B2CF9AE}" pid="63" name="FSC#COOELAK@1.1001:ApprovedAt">
    <vt:lpwstr/>
  </property>
  <property fmtid="{D5CDD505-2E9C-101B-9397-08002B2CF9AE}" pid="64" name="FSC#COOELAK@1.1001:Department">
    <vt:lpwstr>BMB-BMWFW_WF - II/4 (BMB - II/4)</vt:lpwstr>
  </property>
  <property fmtid="{D5CDD505-2E9C-101B-9397-08002B2CF9AE}" pid="65" name="FSC#COOELAK@1.1001:CreatedAt">
    <vt:lpwstr>08.08.2017</vt:lpwstr>
  </property>
  <property fmtid="{D5CDD505-2E9C-101B-9397-08002B2CF9AE}" pid="66" name="FSC#COOELAK@1.1001:OU">
    <vt:lpwstr>BMB-BMWFW_WF - II/4 (BMB - II/4)</vt:lpwstr>
  </property>
  <property fmtid="{D5CDD505-2E9C-101B-9397-08002B2CF9AE}" pid="67" name="FSC#COOELAK@1.1001:Priority">
    <vt:lpwstr> ()</vt:lpwstr>
  </property>
  <property fmtid="{D5CDD505-2E9C-101B-9397-08002B2CF9AE}" pid="68" name="FSC#COOELAK@1.1001:ObjBarCode">
    <vt:lpwstr>*COO.3000.110.7.11049633*</vt:lpwstr>
  </property>
  <property fmtid="{D5CDD505-2E9C-101B-9397-08002B2CF9AE}" pid="69" name="FSC#COOELAK@1.1001:RefBarCode">
    <vt:lpwstr/>
  </property>
  <property fmtid="{D5CDD505-2E9C-101B-9397-08002B2CF9AE}" pid="70" name="FSC#COOELAK@1.1001:FileRefBarCode">
    <vt:lpwstr>*BMB-21.474/0016-II/4/2017*</vt:lpwstr>
  </property>
  <property fmtid="{D5CDD505-2E9C-101B-9397-08002B2CF9AE}" pid="71" name="FSC#COOELAK@1.1001:ExternalRef">
    <vt:lpwstr/>
  </property>
  <property fmtid="{D5CDD505-2E9C-101B-9397-08002B2CF9AE}" pid="72" name="FSC#COOELAK@1.1001:IncomingNumber">
    <vt:lpwstr/>
  </property>
  <property fmtid="{D5CDD505-2E9C-101B-9397-08002B2CF9AE}" pid="73" name="FSC#COOELAK@1.1001:IncomingSubject">
    <vt:lpwstr/>
  </property>
  <property fmtid="{D5CDD505-2E9C-101B-9397-08002B2CF9AE}" pid="74" name="FSC#COOELAK@1.1001:ProcessResponsible">
    <vt:lpwstr>Schönauer-Janeschitz Eva, Mag.</vt:lpwstr>
  </property>
  <property fmtid="{D5CDD505-2E9C-101B-9397-08002B2CF9AE}" pid="75" name="FSC#COOELAK@1.1001:ProcessResponsiblePhone">
    <vt:lpwstr>+43 (1) 53120-4495</vt:lpwstr>
  </property>
  <property fmtid="{D5CDD505-2E9C-101B-9397-08002B2CF9AE}" pid="76" name="FSC#COOELAK@1.1001:ProcessResponsibleMail">
    <vt:lpwstr>eva.schoenauer-janeschitz@bmb.gv.at</vt:lpwstr>
  </property>
  <property fmtid="{D5CDD505-2E9C-101B-9397-08002B2CF9AE}" pid="77" name="FSC#COOELAK@1.1001:ProcessResponsibleFax">
    <vt:lpwstr>+43 (1) 53120-814495</vt:lpwstr>
  </property>
  <property fmtid="{D5CDD505-2E9C-101B-9397-08002B2CF9AE}" pid="78" name="FSC#COOELAK@1.1001:ApproverFirstName">
    <vt:lpwstr/>
  </property>
  <property fmtid="{D5CDD505-2E9C-101B-9397-08002B2CF9AE}" pid="79" name="FSC#COOELAK@1.1001:ApproverSurName">
    <vt:lpwstr/>
  </property>
  <property fmtid="{D5CDD505-2E9C-101B-9397-08002B2CF9AE}" pid="80" name="FSC#COOELAK@1.1001:ApproverTitle">
    <vt:lpwstr/>
  </property>
  <property fmtid="{D5CDD505-2E9C-101B-9397-08002B2CF9AE}" pid="81" name="FSC#COOELAK@1.1001:ExternalDate">
    <vt:lpwstr/>
  </property>
  <property fmtid="{D5CDD505-2E9C-101B-9397-08002B2CF9AE}" pid="82" name="FSC#COOELAK@1.1001:SettlementApprovedAt">
    <vt:lpwstr/>
  </property>
  <property fmtid="{D5CDD505-2E9C-101B-9397-08002B2CF9AE}" pid="83" name="FSC#COOELAK@1.1001:BaseNumber">
    <vt:lpwstr>21.474</vt:lpwstr>
  </property>
  <property fmtid="{D5CDD505-2E9C-101B-9397-08002B2CF9AE}" pid="84" name="FSC#COOELAK@1.1001:CurrentUserRolePos">
    <vt:lpwstr>Sachbearbeiter/in</vt:lpwstr>
  </property>
  <property fmtid="{D5CDD505-2E9C-101B-9397-08002B2CF9AE}" pid="85" name="FSC#COOELAK@1.1001:CurrentUserEmail">
    <vt:lpwstr>eva.schoenauer-janeschitz@bmb.gv.at</vt:lpwstr>
  </property>
  <property fmtid="{D5CDD505-2E9C-101B-9397-08002B2CF9AE}" pid="86" name="FSC#ELAKGOV@1.1001:PersonalSubjGender">
    <vt:lpwstr/>
  </property>
  <property fmtid="{D5CDD505-2E9C-101B-9397-08002B2CF9AE}" pid="87" name="FSC#ELAKGOV@1.1001:PersonalSubjFirstName">
    <vt:lpwstr/>
  </property>
  <property fmtid="{D5CDD505-2E9C-101B-9397-08002B2CF9AE}" pid="88" name="FSC#ELAKGOV@1.1001:PersonalSubjSurName">
    <vt:lpwstr/>
  </property>
  <property fmtid="{D5CDD505-2E9C-101B-9397-08002B2CF9AE}" pid="89" name="FSC#ELAKGOV@1.1001:PersonalSubjSalutation">
    <vt:lpwstr/>
  </property>
  <property fmtid="{D5CDD505-2E9C-101B-9397-08002B2CF9AE}" pid="90" name="FSC#ELAKGOV@1.1001:PersonalSubjAddress">
    <vt:lpwstr/>
  </property>
  <property fmtid="{D5CDD505-2E9C-101B-9397-08002B2CF9AE}" pid="91" name="FSC#ATSTATECFG@1.1001:Office">
    <vt:lpwstr/>
  </property>
  <property fmtid="{D5CDD505-2E9C-101B-9397-08002B2CF9AE}" pid="92" name="FSC#ATSTATECFG@1.1001:Agent">
    <vt:lpwstr/>
  </property>
  <property fmtid="{D5CDD505-2E9C-101B-9397-08002B2CF9AE}" pid="93" name="FSC#ATSTATECFG@1.1001:AgentPhone">
    <vt:lpwstr/>
  </property>
  <property fmtid="{D5CDD505-2E9C-101B-9397-08002B2CF9AE}" pid="94" name="FSC#ATSTATECFG@1.1001:DepartmentFax">
    <vt:lpwstr/>
  </property>
  <property fmtid="{D5CDD505-2E9C-101B-9397-08002B2CF9AE}" pid="95" name="FSC#ATSTATECFG@1.1001:DepartmentEmail">
    <vt:lpwstr/>
  </property>
  <property fmtid="{D5CDD505-2E9C-101B-9397-08002B2CF9AE}" pid="96" name="FSC#ATSTATECFG@1.1001:SubfileDate">
    <vt:lpwstr/>
  </property>
  <property fmtid="{D5CDD505-2E9C-101B-9397-08002B2CF9AE}" pid="97" name="FSC#ATSTATECFG@1.1001:SubfileSubject">
    <vt:lpwstr/>
  </property>
  <property fmtid="{D5CDD505-2E9C-101B-9397-08002B2CF9AE}" pid="98" name="FSC#ATSTATECFG@1.1001:DepartmentZipCode">
    <vt:lpwstr/>
  </property>
  <property fmtid="{D5CDD505-2E9C-101B-9397-08002B2CF9AE}" pid="99" name="FSC#ATSTATECFG@1.1001:DepartmentCountry">
    <vt:lpwstr/>
  </property>
  <property fmtid="{D5CDD505-2E9C-101B-9397-08002B2CF9AE}" pid="100" name="FSC#ATSTATECFG@1.1001:DepartmentCity">
    <vt:lpwstr/>
  </property>
  <property fmtid="{D5CDD505-2E9C-101B-9397-08002B2CF9AE}" pid="101" name="FSC#ATSTATECFG@1.1001:DepartmentStreet">
    <vt:lpwstr/>
  </property>
  <property fmtid="{D5CDD505-2E9C-101B-9397-08002B2CF9AE}" pid="102" name="FSC#ATSTATECFG@1.1001:DepartmentDVR">
    <vt:lpwstr/>
  </property>
  <property fmtid="{D5CDD505-2E9C-101B-9397-08002B2CF9AE}" pid="103" name="FSC#ATSTATECFG@1.1001:DepartmentUID">
    <vt:lpwstr/>
  </property>
  <property fmtid="{D5CDD505-2E9C-101B-9397-08002B2CF9AE}" pid="104" name="FSC#ATSTATECFG@1.1001:SubfileReference">
    <vt:lpwstr/>
  </property>
  <property fmtid="{D5CDD505-2E9C-101B-9397-08002B2CF9AE}" pid="105" name="FSC#ATSTATECFG@1.1001:Clause">
    <vt:lpwstr/>
  </property>
  <property fmtid="{D5CDD505-2E9C-101B-9397-08002B2CF9AE}" pid="106" name="FSC#ATSTATECFG@1.1001:ApprovedSignature">
    <vt:lpwstr/>
  </property>
  <property fmtid="{D5CDD505-2E9C-101B-9397-08002B2CF9AE}" pid="107" name="FSC#ATSTATECFG@1.1001:BankAccount">
    <vt:lpwstr/>
  </property>
  <property fmtid="{D5CDD505-2E9C-101B-9397-08002B2CF9AE}" pid="108" name="FSC#ATSTATECFG@1.1001:BankAccountOwner">
    <vt:lpwstr/>
  </property>
  <property fmtid="{D5CDD505-2E9C-101B-9397-08002B2CF9AE}" pid="109" name="FSC#ATSTATECFG@1.1001:BankInstitute">
    <vt:lpwstr/>
  </property>
  <property fmtid="{D5CDD505-2E9C-101B-9397-08002B2CF9AE}" pid="110" name="FSC#ATSTATECFG@1.1001:BankAccountID">
    <vt:lpwstr/>
  </property>
  <property fmtid="{D5CDD505-2E9C-101B-9397-08002B2CF9AE}" pid="111" name="FSC#ATSTATECFG@1.1001:BankAccountIBAN">
    <vt:lpwstr/>
  </property>
  <property fmtid="{D5CDD505-2E9C-101B-9397-08002B2CF9AE}" pid="112" name="FSC#ATSTATECFG@1.1001:BankAccountBIC">
    <vt:lpwstr/>
  </property>
  <property fmtid="{D5CDD505-2E9C-101B-9397-08002B2CF9AE}" pid="113" name="FSC#ATSTATECFG@1.1001:BankName">
    <vt:lpwstr/>
  </property>
  <property fmtid="{D5CDD505-2E9C-101B-9397-08002B2CF9AE}" pid="114" name="FSC#ATPRECONFIG@1.1001:ChargePreview">
    <vt:lpwstr/>
  </property>
  <property fmtid="{D5CDD505-2E9C-101B-9397-08002B2CF9AE}" pid="115" name="FSC#ATSTATECFG@1.1001:ExternalFile">
    <vt:lpwstr/>
  </property>
  <property fmtid="{D5CDD505-2E9C-101B-9397-08002B2CF9AE}" pid="116" name="FSC#COOSYSTEM@1.1:Container">
    <vt:lpwstr>COO.3000.110.7.11049633</vt:lpwstr>
  </property>
  <property fmtid="{D5CDD505-2E9C-101B-9397-08002B2CF9AE}" pid="117" name="FSC#FSCFOLIO@1.1001:docpropproject">
    <vt:lpwstr/>
  </property>
</Properties>
</file>