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9" r:id="rId3"/>
    <p:sldId id="290" r:id="rId4"/>
  </p:sldIdLst>
  <p:sldSz cx="9144000" cy="6858000" type="screen4x3"/>
  <p:notesSz cx="6797675" cy="98567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946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28C6-3ADB-44D6-8E27-1EA248927CAD}" type="datetimeFigureOut">
              <a:rPr lang="de-AT" smtClean="0"/>
              <a:t>03.03.2016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3F78-D2A9-4E4C-9B46-F4F05493E3E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6648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28C6-3ADB-44D6-8E27-1EA248927CAD}" type="datetimeFigureOut">
              <a:rPr lang="de-AT" smtClean="0"/>
              <a:t>03.03.2016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3F78-D2A9-4E4C-9B46-F4F05493E3E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246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28C6-3ADB-44D6-8E27-1EA248927CAD}" type="datetimeFigureOut">
              <a:rPr lang="de-AT" smtClean="0"/>
              <a:t>03.03.2016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3F78-D2A9-4E4C-9B46-F4F05493E3E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824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28C6-3ADB-44D6-8E27-1EA248927CAD}" type="datetimeFigureOut">
              <a:rPr lang="de-AT" smtClean="0"/>
              <a:t>03.03.2016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3F78-D2A9-4E4C-9B46-F4F05493E3E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624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28C6-3ADB-44D6-8E27-1EA248927CAD}" type="datetimeFigureOut">
              <a:rPr lang="de-AT" smtClean="0"/>
              <a:t>03.03.2016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3F78-D2A9-4E4C-9B46-F4F05493E3E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34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28C6-3ADB-44D6-8E27-1EA248927CAD}" type="datetimeFigureOut">
              <a:rPr lang="de-AT" smtClean="0"/>
              <a:t>03.03.2016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3F78-D2A9-4E4C-9B46-F4F05493E3E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178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28C6-3ADB-44D6-8E27-1EA248927CAD}" type="datetimeFigureOut">
              <a:rPr lang="de-AT" smtClean="0"/>
              <a:t>03.03.2016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3F78-D2A9-4E4C-9B46-F4F05493E3E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500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28C6-3ADB-44D6-8E27-1EA248927CAD}" type="datetimeFigureOut">
              <a:rPr lang="de-AT" smtClean="0"/>
              <a:t>03.03.2016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3F78-D2A9-4E4C-9B46-F4F05493E3E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1287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28C6-3ADB-44D6-8E27-1EA248927CAD}" type="datetimeFigureOut">
              <a:rPr lang="de-AT" smtClean="0"/>
              <a:t>03.03.2016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3F78-D2A9-4E4C-9B46-F4F05493E3E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1845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28C6-3ADB-44D6-8E27-1EA248927CAD}" type="datetimeFigureOut">
              <a:rPr lang="de-AT" smtClean="0"/>
              <a:t>03.03.2016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3F78-D2A9-4E4C-9B46-F4F05493E3E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44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28C6-3ADB-44D6-8E27-1EA248927CAD}" type="datetimeFigureOut">
              <a:rPr lang="de-AT" smtClean="0"/>
              <a:t>03.03.2016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3F78-D2A9-4E4C-9B46-F4F05493E3E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866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428C6-3ADB-44D6-8E27-1EA248927CAD}" type="datetimeFigureOut">
              <a:rPr lang="de-AT" smtClean="0"/>
              <a:t>03.03.2016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73F78-D2A9-4E4C-9B46-F4F05493E3E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609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539626" y="658199"/>
            <a:ext cx="5487147" cy="6013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600" b="1" dirty="0" smtClean="0">
                <a:solidFill>
                  <a:schemeClr val="tx2"/>
                </a:solidFill>
              </a:rPr>
              <a:t>5. Jahrgang</a:t>
            </a:r>
            <a:endParaRPr lang="de-AT" sz="1600" dirty="0">
              <a:solidFill>
                <a:schemeClr val="tx2"/>
              </a:solidFill>
            </a:endParaRPr>
          </a:p>
        </p:txBody>
      </p:sp>
      <p:sp>
        <p:nvSpPr>
          <p:cNvPr id="47" name="Richtungspfeil 46"/>
          <p:cNvSpPr/>
          <p:nvPr/>
        </p:nvSpPr>
        <p:spPr>
          <a:xfrm>
            <a:off x="321217" y="951817"/>
            <a:ext cx="1390625" cy="27627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AT" sz="1400" dirty="0" smtClean="0">
                <a:solidFill>
                  <a:schemeClr val="tx2"/>
                </a:solidFill>
              </a:rPr>
              <a:t>7.Semester: WS</a:t>
            </a:r>
            <a:endParaRPr lang="de-AT" sz="1400" dirty="0">
              <a:solidFill>
                <a:schemeClr val="tx2"/>
              </a:solidFill>
            </a:endParaRPr>
          </a:p>
        </p:txBody>
      </p:sp>
      <p:sp>
        <p:nvSpPr>
          <p:cNvPr id="91" name="Rectangle 10"/>
          <p:cNvSpPr>
            <a:spLocks noChangeArrowheads="1"/>
          </p:cNvSpPr>
          <p:nvPr/>
        </p:nvSpPr>
        <p:spPr bwMode="auto">
          <a:xfrm>
            <a:off x="100940" y="116632"/>
            <a:ext cx="886354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tx2"/>
                </a:solidFill>
                <a:latin typeface="Verdana" pitchFamily="34" charset="0"/>
              </a:rPr>
              <a:t>Termine für das erstmalige Antreten</a:t>
            </a:r>
            <a:endParaRPr lang="de-AT" sz="16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39" name="Textfeld 138"/>
          <p:cNvSpPr txBox="1"/>
          <p:nvPr/>
        </p:nvSpPr>
        <p:spPr>
          <a:xfrm>
            <a:off x="7212650" y="6668597"/>
            <a:ext cx="193787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700" dirty="0" smtClean="0">
                <a:solidFill>
                  <a:schemeClr val="tx2"/>
                </a:solidFill>
              </a:rPr>
              <a:t>Vers. 2.0 vom 20.2.2015 Alexandra Metz-</a:t>
            </a:r>
            <a:r>
              <a:rPr lang="de-DE" sz="700" dirty="0" err="1" smtClean="0">
                <a:solidFill>
                  <a:schemeClr val="tx2"/>
                </a:solidFill>
              </a:rPr>
              <a:t>Valny</a:t>
            </a:r>
            <a:endParaRPr lang="de-AT" sz="700" dirty="0">
              <a:solidFill>
                <a:schemeClr val="tx2"/>
              </a:solidFill>
            </a:endParaRPr>
          </a:p>
        </p:txBody>
      </p:sp>
      <p:sp>
        <p:nvSpPr>
          <p:cNvPr id="141" name="Richtungspfeil 140"/>
          <p:cNvSpPr/>
          <p:nvPr/>
        </p:nvSpPr>
        <p:spPr>
          <a:xfrm>
            <a:off x="1783857" y="951816"/>
            <a:ext cx="1621617" cy="276271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AT" sz="1400" dirty="0" smtClean="0">
                <a:solidFill>
                  <a:schemeClr val="tx2"/>
                </a:solidFill>
              </a:rPr>
              <a:t>8.Semester: SS</a:t>
            </a:r>
            <a:endParaRPr lang="de-AT" sz="1400" dirty="0">
              <a:solidFill>
                <a:schemeClr val="tx2"/>
              </a:solidFill>
            </a:endParaRPr>
          </a:p>
        </p:txBody>
      </p:sp>
      <p:sp>
        <p:nvSpPr>
          <p:cNvPr id="142" name="Richtungspfeil 141"/>
          <p:cNvSpPr/>
          <p:nvPr/>
        </p:nvSpPr>
        <p:spPr>
          <a:xfrm>
            <a:off x="3579504" y="951817"/>
            <a:ext cx="1952551" cy="276271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AT" sz="1400" dirty="0" smtClean="0">
                <a:solidFill>
                  <a:schemeClr val="tx2"/>
                </a:solidFill>
              </a:rPr>
              <a:t>9.Semester: WS</a:t>
            </a:r>
            <a:endParaRPr lang="de-AT" sz="1400" dirty="0">
              <a:solidFill>
                <a:schemeClr val="tx2"/>
              </a:solidFill>
            </a:endParaRPr>
          </a:p>
        </p:txBody>
      </p:sp>
      <p:sp>
        <p:nvSpPr>
          <p:cNvPr id="143" name="Richtungspfeil 142"/>
          <p:cNvSpPr/>
          <p:nvPr/>
        </p:nvSpPr>
        <p:spPr>
          <a:xfrm>
            <a:off x="5660180" y="951817"/>
            <a:ext cx="3265521" cy="27627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AT" sz="1400" dirty="0" smtClean="0">
                <a:solidFill>
                  <a:schemeClr val="tx2"/>
                </a:solidFill>
              </a:rPr>
              <a:t>10.Semester: SS und Prüfungszeit</a:t>
            </a:r>
            <a:endParaRPr lang="de-AT" sz="1400" dirty="0">
              <a:solidFill>
                <a:schemeClr val="tx2"/>
              </a:solidFill>
            </a:endParaRPr>
          </a:p>
        </p:txBody>
      </p:sp>
      <p:cxnSp>
        <p:nvCxnSpPr>
          <p:cNvPr id="156" name="Gerade Verbindung 155"/>
          <p:cNvCxnSpPr/>
          <p:nvPr/>
        </p:nvCxnSpPr>
        <p:spPr>
          <a:xfrm>
            <a:off x="2172954" y="3410454"/>
            <a:ext cx="1192315" cy="1432"/>
          </a:xfrm>
          <a:prstGeom prst="line">
            <a:avLst/>
          </a:prstGeom>
          <a:ln w="381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feld 156"/>
          <p:cNvSpPr txBox="1"/>
          <p:nvPr/>
        </p:nvSpPr>
        <p:spPr>
          <a:xfrm>
            <a:off x="2172955" y="2887402"/>
            <a:ext cx="126392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dirty="0">
                <a:solidFill>
                  <a:srgbClr val="00B050"/>
                </a:solidFill>
              </a:rPr>
              <a:t>i</a:t>
            </a:r>
            <a:r>
              <a:rPr lang="de-DE" sz="1000" dirty="0" smtClean="0">
                <a:solidFill>
                  <a:srgbClr val="00B050"/>
                </a:solidFill>
              </a:rPr>
              <a:t>nnerhalb </a:t>
            </a:r>
            <a:r>
              <a:rPr lang="de-DE" sz="1000" dirty="0">
                <a:solidFill>
                  <a:srgbClr val="00B050"/>
                </a:solidFill>
              </a:rPr>
              <a:t>der letzten 11 Wochen des </a:t>
            </a:r>
            <a:r>
              <a:rPr lang="de-DE" sz="1000" dirty="0" smtClean="0">
                <a:solidFill>
                  <a:srgbClr val="00B050"/>
                </a:solidFill>
              </a:rPr>
              <a:t>Unterrichtsjahres</a:t>
            </a:r>
            <a:endParaRPr lang="de-AT" sz="700" dirty="0">
              <a:solidFill>
                <a:srgbClr val="00B050"/>
              </a:solidFill>
            </a:endParaRPr>
          </a:p>
        </p:txBody>
      </p:sp>
      <p:sp>
        <p:nvSpPr>
          <p:cNvPr id="173" name="Richtungspfeil 172"/>
          <p:cNvSpPr/>
          <p:nvPr/>
        </p:nvSpPr>
        <p:spPr>
          <a:xfrm>
            <a:off x="435393" y="1465103"/>
            <a:ext cx="1276450" cy="629022"/>
          </a:xfrm>
          <a:prstGeom prst="homePlate">
            <a:avLst>
              <a:gd name="adj" fmla="val 32816"/>
            </a:avLst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DE" sz="1000" dirty="0" smtClean="0">
                <a:solidFill>
                  <a:schemeClr val="tx1"/>
                </a:solidFill>
              </a:rPr>
              <a:t>Teambildung und Themenfindung für die Diplomarbeit</a:t>
            </a:r>
          </a:p>
        </p:txBody>
      </p:sp>
      <p:cxnSp>
        <p:nvCxnSpPr>
          <p:cNvPr id="177" name="Gerade Verbindung mit Pfeil 176"/>
          <p:cNvCxnSpPr/>
          <p:nvPr/>
        </p:nvCxnSpPr>
        <p:spPr>
          <a:xfrm flipV="1">
            <a:off x="1783857" y="1311214"/>
            <a:ext cx="8046" cy="5203886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mit Pfeil 181"/>
          <p:cNvCxnSpPr/>
          <p:nvPr/>
        </p:nvCxnSpPr>
        <p:spPr>
          <a:xfrm flipV="1">
            <a:off x="3579505" y="1334659"/>
            <a:ext cx="0" cy="5180441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292671" y="594144"/>
            <a:ext cx="32868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tx2"/>
                </a:solidFill>
              </a:rPr>
              <a:t>              4. Jahrgang</a:t>
            </a:r>
            <a:endParaRPr lang="de-AT" sz="1600" dirty="0">
              <a:solidFill>
                <a:schemeClr val="tx2"/>
              </a:solidFill>
            </a:endParaRPr>
          </a:p>
        </p:txBody>
      </p:sp>
      <p:sp>
        <p:nvSpPr>
          <p:cNvPr id="36" name="Richtungspfeil 35"/>
          <p:cNvSpPr/>
          <p:nvPr/>
        </p:nvSpPr>
        <p:spPr>
          <a:xfrm>
            <a:off x="1909291" y="1466535"/>
            <a:ext cx="1630335" cy="686196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DE" sz="1000" dirty="0" smtClean="0">
                <a:solidFill>
                  <a:schemeClr val="tx1"/>
                </a:solidFill>
              </a:rPr>
              <a:t>Festlegung der Diplomarbeitsthemen</a:t>
            </a:r>
          </a:p>
          <a:p>
            <a:r>
              <a:rPr lang="de-DE" sz="1000" dirty="0" smtClean="0">
                <a:solidFill>
                  <a:schemeClr val="tx1"/>
                </a:solidFill>
              </a:rPr>
              <a:t>Einreichung der Diplomarbeiten bei LSI</a:t>
            </a:r>
          </a:p>
        </p:txBody>
      </p:sp>
      <p:sp>
        <p:nvSpPr>
          <p:cNvPr id="40" name="Richtungspfeil 39"/>
          <p:cNvSpPr/>
          <p:nvPr/>
        </p:nvSpPr>
        <p:spPr>
          <a:xfrm>
            <a:off x="2141551" y="2266360"/>
            <a:ext cx="1263923" cy="536639"/>
          </a:xfrm>
          <a:prstGeom prst="homePlate">
            <a:avLst>
              <a:gd name="adj" fmla="val 31605"/>
            </a:avLst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DE" sz="1000" dirty="0" smtClean="0">
                <a:solidFill>
                  <a:schemeClr val="tx1"/>
                </a:solidFill>
              </a:rPr>
              <a:t>Genehmigung der Diplomarbeiten durch LSI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41" name="Richtungspfeil 40"/>
          <p:cNvSpPr/>
          <p:nvPr/>
        </p:nvSpPr>
        <p:spPr>
          <a:xfrm>
            <a:off x="3707626" y="2790574"/>
            <a:ext cx="1941390" cy="851066"/>
          </a:xfrm>
          <a:prstGeom prst="homePlate">
            <a:avLst>
              <a:gd name="adj" fmla="val 32816"/>
            </a:avLst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DE" sz="1000" dirty="0" smtClean="0">
                <a:solidFill>
                  <a:schemeClr val="tx1"/>
                </a:solidFill>
              </a:rPr>
              <a:t>Bekanntgabe der Themenbereiche für die </a:t>
            </a:r>
            <a:r>
              <a:rPr lang="de-DE" sz="1000" dirty="0" smtClean="0">
                <a:solidFill>
                  <a:schemeClr val="tx1"/>
                </a:solidFill>
              </a:rPr>
              <a:t>mündlichen </a:t>
            </a:r>
            <a:r>
              <a:rPr lang="de-DE" sz="1000" dirty="0" smtClean="0">
                <a:solidFill>
                  <a:schemeClr val="tx1"/>
                </a:solidFill>
              </a:rPr>
              <a:t>Prüfungen sowie der zugelassenen Fächerkombinationen</a:t>
            </a:r>
          </a:p>
        </p:txBody>
      </p:sp>
      <p:cxnSp>
        <p:nvCxnSpPr>
          <p:cNvPr id="44" name="Gerade Verbindung mit Pfeil 43"/>
          <p:cNvCxnSpPr/>
          <p:nvPr/>
        </p:nvCxnSpPr>
        <p:spPr>
          <a:xfrm flipH="1" flipV="1">
            <a:off x="5651026" y="1310898"/>
            <a:ext cx="21266" cy="5204202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ichtungspfeil 45"/>
          <p:cNvSpPr/>
          <p:nvPr/>
        </p:nvSpPr>
        <p:spPr>
          <a:xfrm>
            <a:off x="2172954" y="3477174"/>
            <a:ext cx="1263923" cy="435983"/>
          </a:xfrm>
          <a:prstGeom prst="homePlate">
            <a:avLst>
              <a:gd name="adj" fmla="val 31605"/>
            </a:avLst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DE" sz="1000" dirty="0" smtClean="0">
                <a:solidFill>
                  <a:schemeClr val="tx1"/>
                </a:solidFill>
              </a:rPr>
              <a:t>HLW und HLT</a:t>
            </a:r>
          </a:p>
          <a:p>
            <a:r>
              <a:rPr lang="de-DE" sz="1000" dirty="0" smtClean="0">
                <a:solidFill>
                  <a:schemeClr val="tx1"/>
                </a:solidFill>
              </a:rPr>
              <a:t>Vorprüfung zur </a:t>
            </a:r>
            <a:r>
              <a:rPr lang="de-DE" sz="1000" dirty="0" err="1" smtClean="0">
                <a:solidFill>
                  <a:schemeClr val="tx1"/>
                </a:solidFill>
              </a:rPr>
              <a:t>sRDP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50" name="Richtungspfeil 49"/>
          <p:cNvSpPr/>
          <p:nvPr/>
        </p:nvSpPr>
        <p:spPr>
          <a:xfrm>
            <a:off x="4142686" y="3961780"/>
            <a:ext cx="1263923" cy="721082"/>
          </a:xfrm>
          <a:prstGeom prst="homePlate">
            <a:avLst>
              <a:gd name="adj" fmla="val 31605"/>
            </a:avLst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DE" sz="1000" dirty="0" smtClean="0">
                <a:solidFill>
                  <a:schemeClr val="tx1"/>
                </a:solidFill>
              </a:rPr>
              <a:t>Bekanntgabe der </a:t>
            </a:r>
            <a:r>
              <a:rPr lang="de-DE" sz="1000" dirty="0">
                <a:solidFill>
                  <a:schemeClr val="tx1"/>
                </a:solidFill>
              </a:rPr>
              <a:t>gewählten </a:t>
            </a:r>
            <a:r>
              <a:rPr lang="de-DE" sz="1000" dirty="0" smtClean="0">
                <a:solidFill>
                  <a:schemeClr val="tx1"/>
                </a:solidFill>
              </a:rPr>
              <a:t>Fächer für die </a:t>
            </a:r>
            <a:r>
              <a:rPr lang="de-DE" sz="1000" dirty="0" err="1" smtClean="0">
                <a:solidFill>
                  <a:schemeClr val="tx1"/>
                </a:solidFill>
              </a:rPr>
              <a:t>sRDP</a:t>
            </a:r>
            <a:r>
              <a:rPr lang="de-DE" sz="1000" dirty="0" smtClean="0">
                <a:solidFill>
                  <a:schemeClr val="tx1"/>
                </a:solidFill>
              </a:rPr>
              <a:t> </a:t>
            </a:r>
            <a:r>
              <a:rPr lang="de-DE" sz="1000" dirty="0">
                <a:solidFill>
                  <a:schemeClr val="tx1"/>
                </a:solidFill>
              </a:rPr>
              <a:t>durch die </a:t>
            </a:r>
            <a:r>
              <a:rPr lang="de-DE" sz="1000" dirty="0" smtClean="0">
                <a:solidFill>
                  <a:schemeClr val="tx1"/>
                </a:solidFill>
              </a:rPr>
              <a:t>Schüler/innen</a:t>
            </a:r>
            <a:endParaRPr lang="de-DE" sz="1000" dirty="0">
              <a:solidFill>
                <a:schemeClr val="tx1"/>
              </a:solidFill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3707626" y="1426755"/>
            <a:ext cx="1265933" cy="1018132"/>
            <a:chOff x="3707626" y="1837036"/>
            <a:chExt cx="1265933" cy="697135"/>
          </a:xfrm>
        </p:grpSpPr>
        <p:sp>
          <p:nvSpPr>
            <p:cNvPr id="48" name="Richtungspfeil 47"/>
            <p:cNvSpPr/>
            <p:nvPr/>
          </p:nvSpPr>
          <p:spPr>
            <a:xfrm>
              <a:off x="3709636" y="2226322"/>
              <a:ext cx="1263923" cy="307849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>
                  <a:solidFill>
                    <a:schemeClr val="tx1"/>
                  </a:solidFill>
                </a:rPr>
                <a:t>Vorgezogene Teil-</a:t>
              </a:r>
              <a:br>
                <a:rPr lang="de-DE" sz="1000" dirty="0">
                  <a:solidFill>
                    <a:schemeClr val="tx1"/>
                  </a:solidFill>
                </a:rPr>
              </a:br>
              <a:r>
                <a:rPr lang="de-DE" sz="1000" dirty="0" err="1">
                  <a:solidFill>
                    <a:schemeClr val="tx1"/>
                  </a:solidFill>
                </a:rPr>
                <a:t>prüfungen</a:t>
              </a:r>
              <a:r>
                <a:rPr lang="de-DE" sz="1000" dirty="0">
                  <a:solidFill>
                    <a:schemeClr val="tx1"/>
                  </a:solidFill>
                </a:rPr>
                <a:t> der </a:t>
              </a:r>
              <a:r>
                <a:rPr lang="de-DE" sz="1000" dirty="0" err="1">
                  <a:solidFill>
                    <a:schemeClr val="tx1"/>
                  </a:solidFill>
                </a:rPr>
                <a:t>sRDP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51" name="Textfeld 50"/>
            <p:cNvSpPr txBox="1"/>
            <p:nvPr/>
          </p:nvSpPr>
          <p:spPr>
            <a:xfrm>
              <a:off x="3709637" y="1837036"/>
              <a:ext cx="1263922" cy="3454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i</a:t>
              </a:r>
              <a:r>
                <a:rPr lang="de-DE" sz="1000" dirty="0" smtClean="0">
                  <a:solidFill>
                    <a:srgbClr val="00B050"/>
                  </a:solidFill>
                </a:rPr>
                <a:t>nnerhalb </a:t>
              </a:r>
              <a:r>
                <a:rPr lang="de-DE" sz="1000" dirty="0">
                  <a:solidFill>
                    <a:srgbClr val="00B050"/>
                  </a:solidFill>
                </a:rPr>
                <a:t>der </a:t>
              </a:r>
              <a:r>
                <a:rPr lang="de-DE" sz="1000" dirty="0" smtClean="0">
                  <a:solidFill>
                    <a:srgbClr val="00B050"/>
                  </a:solidFill>
                </a:rPr>
                <a:t>ersten 7 Wochen </a:t>
              </a:r>
              <a:r>
                <a:rPr lang="de-DE" sz="1000" dirty="0">
                  <a:solidFill>
                    <a:srgbClr val="00B050"/>
                  </a:solidFill>
                </a:rPr>
                <a:t>des </a:t>
              </a:r>
              <a:r>
                <a:rPr lang="de-DE" sz="1000" dirty="0" smtClean="0">
                  <a:solidFill>
                    <a:srgbClr val="00B050"/>
                  </a:solidFill>
                </a:rPr>
                <a:t>Unterrichtsjahres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52" name="Gerade Verbindung 51"/>
            <p:cNvCxnSpPr/>
            <p:nvPr/>
          </p:nvCxnSpPr>
          <p:spPr>
            <a:xfrm>
              <a:off x="3707626" y="2155611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Gerade Verbindung 52"/>
          <p:cNvCxnSpPr/>
          <p:nvPr/>
        </p:nvCxnSpPr>
        <p:spPr>
          <a:xfrm>
            <a:off x="3707627" y="2736894"/>
            <a:ext cx="1192315" cy="1432"/>
          </a:xfrm>
          <a:prstGeom prst="line">
            <a:avLst/>
          </a:prstGeom>
          <a:ln w="381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feld 53"/>
          <p:cNvSpPr txBox="1"/>
          <p:nvPr/>
        </p:nvSpPr>
        <p:spPr>
          <a:xfrm>
            <a:off x="3709636" y="2506653"/>
            <a:ext cx="126392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dirty="0" smtClean="0">
                <a:solidFill>
                  <a:srgbClr val="00B050"/>
                </a:solidFill>
              </a:rPr>
              <a:t>bis spätestens 30. Nov.</a:t>
            </a:r>
            <a:endParaRPr lang="de-AT" sz="700" dirty="0">
              <a:solidFill>
                <a:srgbClr val="00B050"/>
              </a:solidFill>
            </a:endParaRPr>
          </a:p>
        </p:txBody>
      </p:sp>
      <p:sp>
        <p:nvSpPr>
          <p:cNvPr id="55" name="Richtungspfeil 54"/>
          <p:cNvSpPr/>
          <p:nvPr/>
        </p:nvSpPr>
        <p:spPr>
          <a:xfrm>
            <a:off x="5763651" y="1594368"/>
            <a:ext cx="1595635" cy="558363"/>
          </a:xfrm>
          <a:prstGeom prst="homePlate">
            <a:avLst>
              <a:gd name="adj" fmla="val 19664"/>
            </a:avLst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DE" sz="1000" dirty="0" smtClean="0">
                <a:solidFill>
                  <a:schemeClr val="tx1"/>
                </a:solidFill>
              </a:rPr>
              <a:t>Abgabe der nicht standardisierten Aufgabenstellungen inkl. Kompensationsprüfungen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5763651" y="1379751"/>
            <a:ext cx="126392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dirty="0" smtClean="0">
                <a:solidFill>
                  <a:srgbClr val="00B050"/>
                </a:solidFill>
              </a:rPr>
              <a:t> </a:t>
            </a:r>
            <a:r>
              <a:rPr lang="de-DE" sz="1000" dirty="0">
                <a:solidFill>
                  <a:srgbClr val="00B050"/>
                </a:solidFill>
              </a:rPr>
              <a:t>b</a:t>
            </a:r>
            <a:r>
              <a:rPr lang="de-DE" sz="1000" dirty="0" smtClean="0">
                <a:solidFill>
                  <a:srgbClr val="00B050"/>
                </a:solidFill>
              </a:rPr>
              <a:t>is Mitte Februar</a:t>
            </a:r>
            <a:endParaRPr lang="de-AT" sz="700" dirty="0">
              <a:solidFill>
                <a:srgbClr val="00B050"/>
              </a:solidFill>
            </a:endParaRPr>
          </a:p>
        </p:txBody>
      </p:sp>
      <p:cxnSp>
        <p:nvCxnSpPr>
          <p:cNvPr id="57" name="Gerade Verbindung 56"/>
          <p:cNvCxnSpPr/>
          <p:nvPr/>
        </p:nvCxnSpPr>
        <p:spPr>
          <a:xfrm>
            <a:off x="5792173" y="1544323"/>
            <a:ext cx="1192315" cy="1432"/>
          </a:xfrm>
          <a:prstGeom prst="line">
            <a:avLst/>
          </a:prstGeom>
          <a:ln w="381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>
            <a:off x="4152210" y="3872040"/>
            <a:ext cx="1192315" cy="1432"/>
          </a:xfrm>
          <a:prstGeom prst="line">
            <a:avLst/>
          </a:prstGeom>
          <a:ln w="381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feld 59"/>
          <p:cNvSpPr txBox="1"/>
          <p:nvPr/>
        </p:nvSpPr>
        <p:spPr>
          <a:xfrm>
            <a:off x="4144202" y="3718102"/>
            <a:ext cx="1387853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dirty="0">
                <a:solidFill>
                  <a:srgbClr val="00B050"/>
                </a:solidFill>
              </a:rPr>
              <a:t>s</a:t>
            </a:r>
            <a:r>
              <a:rPr lang="de-DE" sz="1000" dirty="0" smtClean="0">
                <a:solidFill>
                  <a:srgbClr val="00B050"/>
                </a:solidFill>
              </a:rPr>
              <a:t>pätestens Ende Jänner</a:t>
            </a:r>
            <a:endParaRPr lang="de-AT" sz="700" dirty="0">
              <a:solidFill>
                <a:srgbClr val="00B050"/>
              </a:solidFill>
            </a:endParaRPr>
          </a:p>
        </p:txBody>
      </p:sp>
      <p:grpSp>
        <p:nvGrpSpPr>
          <p:cNvPr id="62" name="Gruppieren 61"/>
          <p:cNvGrpSpPr/>
          <p:nvPr/>
        </p:nvGrpSpPr>
        <p:grpSpPr>
          <a:xfrm>
            <a:off x="5998713" y="2210643"/>
            <a:ext cx="2018870" cy="602542"/>
            <a:chOff x="3790994" y="1675642"/>
            <a:chExt cx="1493594" cy="602542"/>
          </a:xfrm>
        </p:grpSpPr>
        <p:sp>
          <p:nvSpPr>
            <p:cNvPr id="63" name="Richtungspfeil 62"/>
            <p:cNvSpPr/>
            <p:nvPr/>
          </p:nvSpPr>
          <p:spPr>
            <a:xfrm>
              <a:off x="3790994" y="2071867"/>
              <a:ext cx="1493594" cy="206317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Abgabe der Diplomarbeit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64" name="Textfeld 63"/>
            <p:cNvSpPr txBox="1"/>
            <p:nvPr/>
          </p:nvSpPr>
          <p:spPr>
            <a:xfrm>
              <a:off x="3806833" y="1675642"/>
              <a:ext cx="1356607" cy="4693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s</a:t>
              </a:r>
              <a:r>
                <a:rPr lang="de-DE" sz="1000" dirty="0" smtClean="0">
                  <a:solidFill>
                    <a:srgbClr val="00B050"/>
                  </a:solidFill>
                </a:rPr>
                <a:t>pätestens 4 Wochen vor </a:t>
              </a:r>
            </a:p>
            <a:p>
              <a:r>
                <a:rPr lang="de-DE" sz="1000" dirty="0" smtClean="0">
                  <a:solidFill>
                    <a:srgbClr val="00B050"/>
                  </a:solidFill>
                </a:rPr>
                <a:t>Beginn der Klausurprüfung </a:t>
              </a:r>
            </a:p>
            <a:p>
              <a:endParaRPr lang="de-AT" sz="1050" dirty="0">
                <a:solidFill>
                  <a:srgbClr val="00B050"/>
                </a:solidFill>
              </a:endParaRPr>
            </a:p>
          </p:txBody>
        </p:sp>
        <p:cxnSp>
          <p:nvCxnSpPr>
            <p:cNvPr id="65" name="Gerade Verbindung 64"/>
            <p:cNvCxnSpPr/>
            <p:nvPr/>
          </p:nvCxnSpPr>
          <p:spPr>
            <a:xfrm>
              <a:off x="3806833" y="2005470"/>
              <a:ext cx="1326201" cy="8478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uppieren 65"/>
          <p:cNvGrpSpPr/>
          <p:nvPr/>
        </p:nvGrpSpPr>
        <p:grpSpPr>
          <a:xfrm>
            <a:off x="6193560" y="2868901"/>
            <a:ext cx="1530278" cy="731961"/>
            <a:chOff x="3800955" y="1224838"/>
            <a:chExt cx="1530278" cy="1927077"/>
          </a:xfrm>
        </p:grpSpPr>
        <p:sp>
          <p:nvSpPr>
            <p:cNvPr id="67" name="Richtungspfeil 66"/>
            <p:cNvSpPr/>
            <p:nvPr/>
          </p:nvSpPr>
          <p:spPr>
            <a:xfrm>
              <a:off x="3800955" y="2268419"/>
              <a:ext cx="1530278" cy="883496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Durchführung der Wiederholungsprüfungen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68" name="Textfeld 67"/>
            <p:cNvSpPr txBox="1"/>
            <p:nvPr/>
          </p:nvSpPr>
          <p:spPr>
            <a:xfrm>
              <a:off x="3800955" y="1224838"/>
              <a:ext cx="1399985" cy="9141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v</a:t>
              </a:r>
              <a:r>
                <a:rPr lang="de-DE" sz="1000" dirty="0" smtClean="0">
                  <a:solidFill>
                    <a:srgbClr val="00B050"/>
                  </a:solidFill>
                </a:rPr>
                <a:t>or Beginn der schrift-</a:t>
              </a:r>
            </a:p>
            <a:p>
              <a:r>
                <a:rPr lang="de-DE" sz="1000" dirty="0" err="1" smtClean="0">
                  <a:solidFill>
                    <a:srgbClr val="00B050"/>
                  </a:solidFill>
                </a:rPr>
                <a:t>lichen</a:t>
              </a:r>
              <a:r>
                <a:rPr lang="de-DE" sz="1000" dirty="0" smtClean="0">
                  <a:solidFill>
                    <a:srgbClr val="00B050"/>
                  </a:solidFill>
                </a:rPr>
                <a:t> Klausurprüfungen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>
            <a:xfrm>
              <a:off x="3800955" y="2181577"/>
              <a:ext cx="1264450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uppieren 69"/>
          <p:cNvGrpSpPr/>
          <p:nvPr/>
        </p:nvGrpSpPr>
        <p:grpSpPr>
          <a:xfrm>
            <a:off x="6493317" y="4286575"/>
            <a:ext cx="1436542" cy="680298"/>
            <a:chOff x="3868866" y="1765921"/>
            <a:chExt cx="1436542" cy="457914"/>
          </a:xfrm>
        </p:grpSpPr>
        <p:sp>
          <p:nvSpPr>
            <p:cNvPr id="71" name="Richtungspfeil 70"/>
            <p:cNvSpPr/>
            <p:nvPr/>
          </p:nvSpPr>
          <p:spPr>
            <a:xfrm>
              <a:off x="3868866" y="2020509"/>
              <a:ext cx="1419664" cy="203326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Schriftliche Klausuren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3868866" y="1765921"/>
              <a:ext cx="1436542" cy="23243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 smtClean="0">
                  <a:solidFill>
                    <a:srgbClr val="00B050"/>
                  </a:solidFill>
                </a:rPr>
                <a:t>9 (10) Wochen für Schuljahresende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73" name="Gerade Verbindung 72"/>
            <p:cNvCxnSpPr/>
            <p:nvPr/>
          </p:nvCxnSpPr>
          <p:spPr>
            <a:xfrm>
              <a:off x="3868866" y="1996928"/>
              <a:ext cx="1192315" cy="1431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uppieren 73"/>
          <p:cNvGrpSpPr/>
          <p:nvPr/>
        </p:nvGrpSpPr>
        <p:grpSpPr>
          <a:xfrm>
            <a:off x="6719186" y="4966873"/>
            <a:ext cx="1265403" cy="701123"/>
            <a:chOff x="3708156" y="1863292"/>
            <a:chExt cx="1265403" cy="623572"/>
          </a:xfrm>
        </p:grpSpPr>
        <p:sp>
          <p:nvSpPr>
            <p:cNvPr id="75" name="Richtungspfeil 74"/>
            <p:cNvSpPr/>
            <p:nvPr/>
          </p:nvSpPr>
          <p:spPr>
            <a:xfrm>
              <a:off x="3709636" y="2088684"/>
              <a:ext cx="1263923" cy="398180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Prüfungsfreie Zeit zur Vorbereitung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3708156" y="1863292"/>
              <a:ext cx="1263922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m</a:t>
              </a:r>
              <a:r>
                <a:rPr lang="de-DE" sz="1000" dirty="0" smtClean="0">
                  <a:solidFill>
                    <a:srgbClr val="00B050"/>
                  </a:solidFill>
                </a:rPr>
                <a:t>ind. 2 Wochen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77" name="Gerade Verbindung 76"/>
            <p:cNvCxnSpPr/>
            <p:nvPr/>
          </p:nvCxnSpPr>
          <p:spPr>
            <a:xfrm>
              <a:off x="3709636" y="2018612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uppieren 78"/>
          <p:cNvGrpSpPr/>
          <p:nvPr/>
        </p:nvGrpSpPr>
        <p:grpSpPr>
          <a:xfrm>
            <a:off x="7259907" y="5667996"/>
            <a:ext cx="1550717" cy="868861"/>
            <a:chOff x="3708156" y="1863292"/>
            <a:chExt cx="1550717" cy="774511"/>
          </a:xfrm>
        </p:grpSpPr>
        <p:sp>
          <p:nvSpPr>
            <p:cNvPr id="80" name="Richtungspfeil 79"/>
            <p:cNvSpPr/>
            <p:nvPr/>
          </p:nvSpPr>
          <p:spPr>
            <a:xfrm>
              <a:off x="3712260" y="2239623"/>
              <a:ext cx="1546613" cy="398180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Mündliche Prüfungen inkl. Kompensationsprüfungen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3708156" y="1863292"/>
              <a:ext cx="1440626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 smtClean="0">
                  <a:solidFill>
                    <a:srgbClr val="00B050"/>
                  </a:solidFill>
                </a:rPr>
                <a:t>Termine durch BMBF bzw. LSI vorgegeben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82" name="Gerade Verbindung 81"/>
            <p:cNvCxnSpPr/>
            <p:nvPr/>
          </p:nvCxnSpPr>
          <p:spPr>
            <a:xfrm>
              <a:off x="3709636" y="2186762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uppieren 82"/>
          <p:cNvGrpSpPr/>
          <p:nvPr/>
        </p:nvGrpSpPr>
        <p:grpSpPr>
          <a:xfrm>
            <a:off x="6376183" y="3666558"/>
            <a:ext cx="1692798" cy="620019"/>
            <a:chOff x="3801853" y="1616507"/>
            <a:chExt cx="1457207" cy="699963"/>
          </a:xfrm>
        </p:grpSpPr>
        <p:sp>
          <p:nvSpPr>
            <p:cNvPr id="84" name="Richtungspfeil 83"/>
            <p:cNvSpPr/>
            <p:nvPr/>
          </p:nvSpPr>
          <p:spPr>
            <a:xfrm>
              <a:off x="3801853" y="1918291"/>
              <a:ext cx="1275194" cy="398179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Präsentation und Dis-</a:t>
              </a:r>
              <a:r>
                <a:rPr lang="de-DE" sz="1000" dirty="0" err="1" smtClean="0">
                  <a:solidFill>
                    <a:schemeClr val="tx1"/>
                  </a:solidFill>
                </a:rPr>
                <a:t>kussion</a:t>
              </a:r>
              <a:r>
                <a:rPr lang="de-DE" sz="1000" dirty="0" smtClean="0">
                  <a:solidFill>
                    <a:schemeClr val="tx1"/>
                  </a:solidFill>
                </a:rPr>
                <a:t> der Diplomarbeit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3801854" y="1616507"/>
              <a:ext cx="1457206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 smtClean="0">
                  <a:solidFill>
                    <a:srgbClr val="00B050"/>
                  </a:solidFill>
                </a:rPr>
                <a:t>Termin durch LSI festgelegt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>
            <a:xfrm>
              <a:off x="3801854" y="1830568"/>
              <a:ext cx="1192315" cy="1431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Gerade Verbindung mit Pfeil 77"/>
          <p:cNvCxnSpPr/>
          <p:nvPr/>
        </p:nvCxnSpPr>
        <p:spPr>
          <a:xfrm flipV="1">
            <a:off x="321217" y="1311214"/>
            <a:ext cx="0" cy="5203886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97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ichtungspfeil 46"/>
          <p:cNvSpPr/>
          <p:nvPr/>
        </p:nvSpPr>
        <p:spPr>
          <a:xfrm>
            <a:off x="309021" y="945528"/>
            <a:ext cx="1390625" cy="288032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AT" sz="1400" dirty="0" smtClean="0">
                <a:solidFill>
                  <a:schemeClr val="tx2"/>
                </a:solidFill>
              </a:rPr>
              <a:t>9.Semester: WS</a:t>
            </a:r>
            <a:endParaRPr lang="de-AT" sz="1400" dirty="0">
              <a:solidFill>
                <a:schemeClr val="tx2"/>
              </a:solidFill>
            </a:endParaRPr>
          </a:p>
        </p:txBody>
      </p:sp>
      <p:sp>
        <p:nvSpPr>
          <p:cNvPr id="139" name="Textfeld 138"/>
          <p:cNvSpPr txBox="1"/>
          <p:nvPr/>
        </p:nvSpPr>
        <p:spPr>
          <a:xfrm>
            <a:off x="7212650" y="6668597"/>
            <a:ext cx="193787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700" dirty="0" smtClean="0">
                <a:solidFill>
                  <a:schemeClr val="tx2"/>
                </a:solidFill>
              </a:rPr>
              <a:t>Vers. 1.0 vom 20.2.2015 Alexandra Metz-</a:t>
            </a:r>
            <a:r>
              <a:rPr lang="de-DE" sz="700" dirty="0" err="1" smtClean="0">
                <a:solidFill>
                  <a:schemeClr val="tx2"/>
                </a:solidFill>
              </a:rPr>
              <a:t>Valny</a:t>
            </a:r>
            <a:endParaRPr lang="de-AT" sz="700" dirty="0">
              <a:solidFill>
                <a:schemeClr val="tx2"/>
              </a:solidFill>
            </a:endParaRPr>
          </a:p>
        </p:txBody>
      </p:sp>
      <p:sp>
        <p:nvSpPr>
          <p:cNvPr id="141" name="Richtungspfeil 140"/>
          <p:cNvSpPr/>
          <p:nvPr/>
        </p:nvSpPr>
        <p:spPr>
          <a:xfrm>
            <a:off x="1787532" y="929903"/>
            <a:ext cx="1621617" cy="288032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AT" sz="1400" dirty="0" smtClean="0">
                <a:solidFill>
                  <a:schemeClr val="tx2"/>
                </a:solidFill>
              </a:rPr>
              <a:t>10.Semester: SS</a:t>
            </a:r>
            <a:endParaRPr lang="de-AT" sz="1400" dirty="0">
              <a:solidFill>
                <a:schemeClr val="tx2"/>
              </a:solidFill>
            </a:endParaRPr>
          </a:p>
        </p:txBody>
      </p:sp>
      <p:sp>
        <p:nvSpPr>
          <p:cNvPr id="142" name="Richtungspfeil 141"/>
          <p:cNvSpPr/>
          <p:nvPr/>
        </p:nvSpPr>
        <p:spPr>
          <a:xfrm>
            <a:off x="3665096" y="932070"/>
            <a:ext cx="2515718" cy="288032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AT" sz="1400" dirty="0" smtClean="0">
                <a:solidFill>
                  <a:schemeClr val="tx2"/>
                </a:solidFill>
              </a:rPr>
              <a:t>Wintersemester</a:t>
            </a:r>
            <a:endParaRPr lang="de-AT" sz="1400" dirty="0">
              <a:solidFill>
                <a:schemeClr val="tx2"/>
              </a:solidFill>
            </a:endParaRPr>
          </a:p>
        </p:txBody>
      </p:sp>
      <p:sp>
        <p:nvSpPr>
          <p:cNvPr id="143" name="Richtungspfeil 142"/>
          <p:cNvSpPr/>
          <p:nvPr/>
        </p:nvSpPr>
        <p:spPr>
          <a:xfrm>
            <a:off x="6351870" y="945528"/>
            <a:ext cx="2585554" cy="288032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AT" sz="1400" dirty="0" smtClean="0">
                <a:solidFill>
                  <a:schemeClr val="tx2"/>
                </a:solidFill>
              </a:rPr>
              <a:t>Sommersemester</a:t>
            </a:r>
            <a:endParaRPr lang="de-AT" sz="1400" dirty="0">
              <a:solidFill>
                <a:schemeClr val="tx2"/>
              </a:solidFill>
            </a:endParaRPr>
          </a:p>
        </p:txBody>
      </p:sp>
      <p:cxnSp>
        <p:nvCxnSpPr>
          <p:cNvPr id="177" name="Gerade Verbindung mit Pfeil 176"/>
          <p:cNvCxnSpPr/>
          <p:nvPr/>
        </p:nvCxnSpPr>
        <p:spPr>
          <a:xfrm flipV="1">
            <a:off x="1787532" y="1375898"/>
            <a:ext cx="15796" cy="4967752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mit Pfeil 181"/>
          <p:cNvCxnSpPr/>
          <p:nvPr/>
        </p:nvCxnSpPr>
        <p:spPr>
          <a:xfrm flipV="1">
            <a:off x="3665096" y="1387169"/>
            <a:ext cx="7496" cy="4956481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309021" y="522296"/>
            <a:ext cx="40131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tx2"/>
                </a:solidFill>
              </a:rPr>
              <a:t>5. Jahrgang</a:t>
            </a:r>
            <a:endParaRPr lang="de-AT" sz="1600" dirty="0">
              <a:solidFill>
                <a:schemeClr val="tx2"/>
              </a:solidFill>
            </a:endParaRPr>
          </a:p>
        </p:txBody>
      </p:sp>
      <p:cxnSp>
        <p:nvCxnSpPr>
          <p:cNvPr id="44" name="Gerade Verbindung mit Pfeil 43"/>
          <p:cNvCxnSpPr/>
          <p:nvPr/>
        </p:nvCxnSpPr>
        <p:spPr>
          <a:xfrm flipV="1">
            <a:off x="6353290" y="1439135"/>
            <a:ext cx="1" cy="4904515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ieren 9"/>
          <p:cNvGrpSpPr/>
          <p:nvPr/>
        </p:nvGrpSpPr>
        <p:grpSpPr>
          <a:xfrm>
            <a:off x="3758411" y="2512650"/>
            <a:ext cx="1265041" cy="758131"/>
            <a:chOff x="3707628" y="1647905"/>
            <a:chExt cx="1265041" cy="1331285"/>
          </a:xfrm>
        </p:grpSpPr>
        <p:sp>
          <p:nvSpPr>
            <p:cNvPr id="48" name="Richtungspfeil 47"/>
            <p:cNvSpPr/>
            <p:nvPr/>
          </p:nvSpPr>
          <p:spPr>
            <a:xfrm>
              <a:off x="3708746" y="2223416"/>
              <a:ext cx="1263923" cy="755774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1. Möglichkeit zur Abgabe der neuen Diplomarbeit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51" name="Textfeld 50"/>
            <p:cNvSpPr txBox="1"/>
            <p:nvPr/>
          </p:nvSpPr>
          <p:spPr>
            <a:xfrm>
              <a:off x="3708746" y="1647905"/>
              <a:ext cx="1263922" cy="2702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e</a:t>
              </a:r>
              <a:r>
                <a:rPr lang="de-DE" sz="1000" dirty="0" smtClean="0">
                  <a:solidFill>
                    <a:srgbClr val="00B050"/>
                  </a:solidFill>
                </a:rPr>
                <a:t>rste Unterrichtswoche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52" name="Gerade Verbindung 51"/>
            <p:cNvCxnSpPr/>
            <p:nvPr/>
          </p:nvCxnSpPr>
          <p:spPr>
            <a:xfrm>
              <a:off x="3707628" y="2025979"/>
              <a:ext cx="1192315" cy="1431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ichtungspfeil 54"/>
          <p:cNvSpPr/>
          <p:nvPr/>
        </p:nvSpPr>
        <p:spPr>
          <a:xfrm>
            <a:off x="6437480" y="1923456"/>
            <a:ext cx="1672936" cy="371325"/>
          </a:xfrm>
          <a:prstGeom prst="homePlate">
            <a:avLst>
              <a:gd name="adj" fmla="val 31605"/>
            </a:avLst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DE" sz="1000" dirty="0" smtClean="0">
                <a:solidFill>
                  <a:schemeClr val="tx1"/>
                </a:solidFill>
              </a:rPr>
              <a:t>3. Wiederholungsmöglichkeit der Vorprüfung zur </a:t>
            </a:r>
            <a:r>
              <a:rPr lang="de-DE" sz="1000" dirty="0" err="1" smtClean="0">
                <a:solidFill>
                  <a:schemeClr val="tx1"/>
                </a:solidFill>
              </a:rPr>
              <a:t>sRDP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6437480" y="1496621"/>
            <a:ext cx="16312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dirty="0">
                <a:solidFill>
                  <a:srgbClr val="00B050"/>
                </a:solidFill>
              </a:rPr>
              <a:t>i</a:t>
            </a:r>
            <a:r>
              <a:rPr lang="de-DE" sz="1000" dirty="0" smtClean="0">
                <a:solidFill>
                  <a:srgbClr val="00B050"/>
                </a:solidFill>
              </a:rPr>
              <a:t>nnerhalb der letzten 11 Wochen des Unterrichtsjahres</a:t>
            </a:r>
            <a:endParaRPr lang="de-AT" sz="700" dirty="0">
              <a:solidFill>
                <a:srgbClr val="00B050"/>
              </a:solidFill>
            </a:endParaRPr>
          </a:p>
        </p:txBody>
      </p:sp>
      <p:cxnSp>
        <p:nvCxnSpPr>
          <p:cNvPr id="57" name="Gerade Verbindung 56"/>
          <p:cNvCxnSpPr/>
          <p:nvPr/>
        </p:nvCxnSpPr>
        <p:spPr>
          <a:xfrm>
            <a:off x="6437480" y="1838607"/>
            <a:ext cx="1192315" cy="1432"/>
          </a:xfrm>
          <a:prstGeom prst="line">
            <a:avLst/>
          </a:prstGeom>
          <a:ln w="381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uppieren 69"/>
          <p:cNvGrpSpPr/>
          <p:nvPr/>
        </p:nvGrpSpPr>
        <p:grpSpPr>
          <a:xfrm>
            <a:off x="6813038" y="3512879"/>
            <a:ext cx="1463833" cy="851082"/>
            <a:chOff x="3707627" y="1886052"/>
            <a:chExt cx="1463833" cy="912048"/>
          </a:xfrm>
        </p:grpSpPr>
        <p:sp>
          <p:nvSpPr>
            <p:cNvPr id="71" name="Richtungspfeil 70"/>
            <p:cNvSpPr/>
            <p:nvPr/>
          </p:nvSpPr>
          <p:spPr>
            <a:xfrm>
              <a:off x="3707627" y="2380500"/>
              <a:ext cx="1463833" cy="417600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3. Möglichkeit zur Wiederholung der </a:t>
              </a:r>
              <a:r>
                <a:rPr lang="de-DE" sz="1000" dirty="0" err="1" smtClean="0">
                  <a:solidFill>
                    <a:schemeClr val="tx1"/>
                  </a:solidFill>
                </a:rPr>
                <a:t>sRDP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3719722" y="1886052"/>
              <a:ext cx="1364235" cy="32982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 smtClean="0">
                  <a:solidFill>
                    <a:srgbClr val="00B050"/>
                  </a:solidFill>
                </a:rPr>
                <a:t>9 (10) Wochen für Schuljahresende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73" name="Gerade Verbindung 72"/>
            <p:cNvCxnSpPr/>
            <p:nvPr/>
          </p:nvCxnSpPr>
          <p:spPr>
            <a:xfrm>
              <a:off x="3719722" y="2275097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hteck 2"/>
          <p:cNvSpPr/>
          <p:nvPr/>
        </p:nvSpPr>
        <p:spPr>
          <a:xfrm>
            <a:off x="2295456" y="170623"/>
            <a:ext cx="45175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de-DE" sz="1600" b="1" dirty="0">
                <a:solidFill>
                  <a:srgbClr val="1F497D"/>
                </a:solidFill>
                <a:latin typeface="Verdana" pitchFamily="34" charset="0"/>
              </a:rPr>
              <a:t>Termine für Prüfungswiederholungen</a:t>
            </a:r>
            <a:endParaRPr lang="de-AT" sz="1600" dirty="0">
              <a:solidFill>
                <a:srgbClr val="1F497D"/>
              </a:solidFill>
              <a:latin typeface="Verdana" pitchFamily="34" charset="0"/>
            </a:endParaRPr>
          </a:p>
        </p:txBody>
      </p:sp>
      <p:grpSp>
        <p:nvGrpSpPr>
          <p:cNvPr id="58" name="Gruppieren 57"/>
          <p:cNvGrpSpPr/>
          <p:nvPr/>
        </p:nvGrpSpPr>
        <p:grpSpPr>
          <a:xfrm>
            <a:off x="384832" y="1526965"/>
            <a:ext cx="1265403" cy="939832"/>
            <a:chOff x="3708156" y="1863292"/>
            <a:chExt cx="1265403" cy="612866"/>
          </a:xfrm>
        </p:grpSpPr>
        <p:sp>
          <p:nvSpPr>
            <p:cNvPr id="61" name="Richtungspfeil 60"/>
            <p:cNvSpPr/>
            <p:nvPr/>
          </p:nvSpPr>
          <p:spPr>
            <a:xfrm>
              <a:off x="3709636" y="2154872"/>
              <a:ext cx="1263923" cy="321286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1. Wiederholungs-möglichkeit der Vorprüfung zur </a:t>
              </a:r>
              <a:r>
                <a:rPr lang="de-DE" sz="1000" dirty="0" err="1" smtClean="0">
                  <a:solidFill>
                    <a:schemeClr val="tx1"/>
                  </a:solidFill>
                </a:rPr>
                <a:t>sRDP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78" name="Textfeld 77"/>
            <p:cNvSpPr txBox="1"/>
            <p:nvPr/>
          </p:nvSpPr>
          <p:spPr>
            <a:xfrm>
              <a:off x="3708156" y="1863292"/>
              <a:ext cx="1263922" cy="20070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i</a:t>
              </a:r>
              <a:r>
                <a:rPr lang="de-DE" sz="1000" dirty="0" smtClean="0">
                  <a:solidFill>
                    <a:srgbClr val="00B050"/>
                  </a:solidFill>
                </a:rPr>
                <a:t>nnerhalb </a:t>
              </a:r>
              <a:r>
                <a:rPr lang="de-DE" sz="1000" dirty="0">
                  <a:solidFill>
                    <a:srgbClr val="00B050"/>
                  </a:solidFill>
                </a:rPr>
                <a:t>der </a:t>
              </a:r>
              <a:r>
                <a:rPr lang="de-DE" sz="1000" dirty="0" smtClean="0">
                  <a:solidFill>
                    <a:srgbClr val="00B050"/>
                  </a:solidFill>
                </a:rPr>
                <a:t>ersten 6 Wochen </a:t>
              </a:r>
              <a:r>
                <a:rPr lang="de-DE" sz="1000" dirty="0">
                  <a:solidFill>
                    <a:srgbClr val="00B050"/>
                  </a:solidFill>
                </a:rPr>
                <a:t>des </a:t>
              </a:r>
              <a:r>
                <a:rPr lang="de-DE" sz="1000" dirty="0" smtClean="0">
                  <a:solidFill>
                    <a:srgbClr val="00B050"/>
                  </a:solidFill>
                </a:rPr>
                <a:t>Schuljahres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>
            <a:xfrm>
              <a:off x="3731499" y="2090799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uppieren 87"/>
          <p:cNvGrpSpPr/>
          <p:nvPr/>
        </p:nvGrpSpPr>
        <p:grpSpPr>
          <a:xfrm>
            <a:off x="1861635" y="1500949"/>
            <a:ext cx="1279946" cy="1159060"/>
            <a:chOff x="3708156" y="1957605"/>
            <a:chExt cx="1279946" cy="773554"/>
          </a:xfrm>
        </p:grpSpPr>
        <p:sp>
          <p:nvSpPr>
            <p:cNvPr id="89" name="Richtungspfeil 88"/>
            <p:cNvSpPr/>
            <p:nvPr/>
          </p:nvSpPr>
          <p:spPr>
            <a:xfrm>
              <a:off x="3708156" y="2342708"/>
              <a:ext cx="1263923" cy="388451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2. Wiederholungs-möglichkeit der Vorprüfung zur </a:t>
              </a:r>
              <a:r>
                <a:rPr lang="de-DE" sz="1000" dirty="0" err="1" smtClean="0">
                  <a:solidFill>
                    <a:schemeClr val="tx1"/>
                  </a:solidFill>
                </a:rPr>
                <a:t>sRDP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3724180" y="1957605"/>
              <a:ext cx="1263922" cy="30811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i</a:t>
              </a:r>
              <a:r>
                <a:rPr lang="de-DE" sz="1000" dirty="0" smtClean="0">
                  <a:solidFill>
                    <a:srgbClr val="00B050"/>
                  </a:solidFill>
                </a:rPr>
                <a:t>nnerhalb </a:t>
              </a:r>
              <a:r>
                <a:rPr lang="de-DE" sz="1000" dirty="0">
                  <a:solidFill>
                    <a:srgbClr val="00B050"/>
                  </a:solidFill>
                </a:rPr>
                <a:t>der </a:t>
              </a:r>
              <a:r>
                <a:rPr lang="de-DE" sz="1000" dirty="0" smtClean="0">
                  <a:solidFill>
                    <a:srgbClr val="00B050"/>
                  </a:solidFill>
                </a:rPr>
                <a:t>ersten 3 Wochen </a:t>
              </a:r>
              <a:r>
                <a:rPr lang="de-DE" sz="1000" dirty="0">
                  <a:solidFill>
                    <a:srgbClr val="00B050"/>
                  </a:solidFill>
                </a:rPr>
                <a:t>des </a:t>
              </a:r>
              <a:r>
                <a:rPr lang="de-DE" sz="1000" dirty="0" smtClean="0">
                  <a:solidFill>
                    <a:srgbClr val="00B050"/>
                  </a:solidFill>
                </a:rPr>
                <a:t>2. Semesters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92" name="Gerade Verbindung 91"/>
            <p:cNvCxnSpPr/>
            <p:nvPr/>
          </p:nvCxnSpPr>
          <p:spPr>
            <a:xfrm>
              <a:off x="3708156" y="2287157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uppieren 92"/>
          <p:cNvGrpSpPr/>
          <p:nvPr/>
        </p:nvGrpSpPr>
        <p:grpSpPr>
          <a:xfrm>
            <a:off x="1872267" y="2741470"/>
            <a:ext cx="1493594" cy="1178366"/>
            <a:chOff x="3757013" y="1771950"/>
            <a:chExt cx="1493594" cy="726819"/>
          </a:xfrm>
        </p:grpSpPr>
        <p:sp>
          <p:nvSpPr>
            <p:cNvPr id="94" name="Richtungspfeil 93"/>
            <p:cNvSpPr/>
            <p:nvPr/>
          </p:nvSpPr>
          <p:spPr>
            <a:xfrm>
              <a:off x="3757013" y="2153142"/>
              <a:ext cx="1493594" cy="345627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Festlegung einer neuen Themenstellung für die Diplomarbeit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95" name="Textfeld 94"/>
            <p:cNvSpPr txBox="1"/>
            <p:nvPr/>
          </p:nvSpPr>
          <p:spPr>
            <a:xfrm>
              <a:off x="3762405" y="1771950"/>
              <a:ext cx="1387608" cy="2847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i</a:t>
              </a:r>
              <a:r>
                <a:rPr lang="de-DE" sz="1000" dirty="0" smtClean="0">
                  <a:solidFill>
                    <a:srgbClr val="00B050"/>
                  </a:solidFill>
                </a:rPr>
                <a:t>nnerhalb von 2 Wochen nach negativer Beurteilung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96" name="Gerade Verbindung 95"/>
            <p:cNvCxnSpPr/>
            <p:nvPr/>
          </p:nvCxnSpPr>
          <p:spPr>
            <a:xfrm>
              <a:off x="3762405" y="2095893"/>
              <a:ext cx="1421449" cy="2538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uppieren 96"/>
          <p:cNvGrpSpPr/>
          <p:nvPr/>
        </p:nvGrpSpPr>
        <p:grpSpPr>
          <a:xfrm>
            <a:off x="1872267" y="4028468"/>
            <a:ext cx="1493594" cy="791185"/>
            <a:chOff x="3707628" y="1863292"/>
            <a:chExt cx="1493594" cy="687031"/>
          </a:xfrm>
        </p:grpSpPr>
        <p:sp>
          <p:nvSpPr>
            <p:cNvPr id="98" name="Richtungspfeil 97"/>
            <p:cNvSpPr/>
            <p:nvPr/>
          </p:nvSpPr>
          <p:spPr>
            <a:xfrm>
              <a:off x="3707628" y="2089753"/>
              <a:ext cx="1493594" cy="460570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Genehmigung des Themas bzw. Setzung einer Nachfrist durch LSI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99" name="Textfeld 98"/>
            <p:cNvSpPr txBox="1"/>
            <p:nvPr/>
          </p:nvSpPr>
          <p:spPr>
            <a:xfrm>
              <a:off x="3708156" y="1863292"/>
              <a:ext cx="1387608" cy="1336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i</a:t>
              </a:r>
              <a:r>
                <a:rPr lang="de-DE" sz="1000" dirty="0" smtClean="0">
                  <a:solidFill>
                    <a:srgbClr val="00B050"/>
                  </a:solidFill>
                </a:rPr>
                <a:t>nnerhalb 1 Woche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100" name="Gerade Verbindung 99"/>
            <p:cNvCxnSpPr/>
            <p:nvPr/>
          </p:nvCxnSpPr>
          <p:spPr>
            <a:xfrm>
              <a:off x="3707628" y="2017180"/>
              <a:ext cx="1421449" cy="2538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Rechteck 100"/>
          <p:cNvSpPr/>
          <p:nvPr/>
        </p:nvSpPr>
        <p:spPr>
          <a:xfrm>
            <a:off x="3752978" y="529364"/>
            <a:ext cx="51711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tx2"/>
                </a:solidFill>
              </a:rPr>
              <a:t>Schuljahr nach dem geplanten Abschlussjahr</a:t>
            </a:r>
            <a:endParaRPr lang="de-AT" sz="1600" dirty="0">
              <a:solidFill>
                <a:schemeClr val="tx2"/>
              </a:solidFill>
            </a:endParaRPr>
          </a:p>
        </p:txBody>
      </p:sp>
      <p:grpSp>
        <p:nvGrpSpPr>
          <p:cNvPr id="102" name="Gruppieren 101"/>
          <p:cNvGrpSpPr/>
          <p:nvPr/>
        </p:nvGrpSpPr>
        <p:grpSpPr>
          <a:xfrm>
            <a:off x="4318237" y="4208606"/>
            <a:ext cx="1264450" cy="906318"/>
            <a:chOff x="3707628" y="1863291"/>
            <a:chExt cx="1264450" cy="524458"/>
          </a:xfrm>
        </p:grpSpPr>
        <p:sp>
          <p:nvSpPr>
            <p:cNvPr id="103" name="Richtungspfeil 102"/>
            <p:cNvSpPr/>
            <p:nvPr/>
          </p:nvSpPr>
          <p:spPr>
            <a:xfrm>
              <a:off x="3707628" y="2111862"/>
              <a:ext cx="1263923" cy="275887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2. Möglichkeit zur Abgabe der neuen Diplomarbeit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104" name="Textfeld 103"/>
            <p:cNvSpPr txBox="1"/>
            <p:nvPr/>
          </p:nvSpPr>
          <p:spPr>
            <a:xfrm>
              <a:off x="3708156" y="1863291"/>
              <a:ext cx="1263922" cy="17810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e</a:t>
              </a:r>
              <a:r>
                <a:rPr lang="de-DE" sz="1000" dirty="0" smtClean="0">
                  <a:solidFill>
                    <a:srgbClr val="00B050"/>
                  </a:solidFill>
                </a:rPr>
                <a:t>rsten 5 Unterrichtstage im Dezember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105" name="Gerade Verbindung 104"/>
            <p:cNvCxnSpPr/>
            <p:nvPr/>
          </p:nvCxnSpPr>
          <p:spPr>
            <a:xfrm>
              <a:off x="3707628" y="2061991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uppieren 105"/>
          <p:cNvGrpSpPr/>
          <p:nvPr/>
        </p:nvGrpSpPr>
        <p:grpSpPr>
          <a:xfrm>
            <a:off x="6557258" y="2431742"/>
            <a:ext cx="1508672" cy="928829"/>
            <a:chOff x="3728979" y="1798929"/>
            <a:chExt cx="1396153" cy="654901"/>
          </a:xfrm>
        </p:grpSpPr>
        <p:sp>
          <p:nvSpPr>
            <p:cNvPr id="107" name="Richtungspfeil 106"/>
            <p:cNvSpPr/>
            <p:nvPr/>
          </p:nvSpPr>
          <p:spPr>
            <a:xfrm>
              <a:off x="3728979" y="2108536"/>
              <a:ext cx="1263923" cy="345294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>
                  <a:solidFill>
                    <a:schemeClr val="tx1"/>
                  </a:solidFill>
                </a:rPr>
                <a:t>3</a:t>
              </a:r>
              <a:r>
                <a:rPr lang="de-DE" sz="1000" dirty="0" smtClean="0">
                  <a:solidFill>
                    <a:schemeClr val="tx1"/>
                  </a:solidFill>
                </a:rPr>
                <a:t>. Möglichkeit zur Abgabe der neuen Diplomarbeit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108" name="Textfeld 107"/>
            <p:cNvSpPr txBox="1"/>
            <p:nvPr/>
          </p:nvSpPr>
          <p:spPr>
            <a:xfrm>
              <a:off x="3728979" y="1798929"/>
              <a:ext cx="1396153" cy="2170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l</a:t>
              </a:r>
              <a:r>
                <a:rPr lang="de-DE" sz="1000" dirty="0" smtClean="0">
                  <a:solidFill>
                    <a:srgbClr val="00B050"/>
                  </a:solidFill>
                </a:rPr>
                <a:t>etzten 5 </a:t>
              </a:r>
            </a:p>
            <a:p>
              <a:r>
                <a:rPr lang="de-DE" sz="1000" dirty="0" smtClean="0">
                  <a:solidFill>
                    <a:srgbClr val="00B050"/>
                  </a:solidFill>
                </a:rPr>
                <a:t>Unterrichtstage im März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109" name="Gerade Verbindung 108"/>
            <p:cNvCxnSpPr/>
            <p:nvPr/>
          </p:nvCxnSpPr>
          <p:spPr>
            <a:xfrm>
              <a:off x="3728979" y="2050552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uppieren 109"/>
          <p:cNvGrpSpPr/>
          <p:nvPr/>
        </p:nvGrpSpPr>
        <p:grpSpPr>
          <a:xfrm>
            <a:off x="3863097" y="3306943"/>
            <a:ext cx="1265965" cy="901666"/>
            <a:chOff x="3706113" y="1863292"/>
            <a:chExt cx="1265965" cy="704372"/>
          </a:xfrm>
        </p:grpSpPr>
        <p:sp>
          <p:nvSpPr>
            <p:cNvPr id="111" name="Richtungspfeil 110"/>
            <p:cNvSpPr/>
            <p:nvPr/>
          </p:nvSpPr>
          <p:spPr>
            <a:xfrm>
              <a:off x="3706113" y="2222733"/>
              <a:ext cx="1263923" cy="344931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1. Möglichkeit zur Wiederholung der </a:t>
              </a:r>
              <a:r>
                <a:rPr lang="de-DE" sz="1000" dirty="0" err="1" smtClean="0">
                  <a:solidFill>
                    <a:schemeClr val="tx1"/>
                  </a:solidFill>
                </a:rPr>
                <a:t>sRDP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112" name="Textfeld 111"/>
            <p:cNvSpPr txBox="1"/>
            <p:nvPr/>
          </p:nvSpPr>
          <p:spPr>
            <a:xfrm>
              <a:off x="3708156" y="1863292"/>
              <a:ext cx="1263922" cy="2404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i</a:t>
              </a:r>
              <a:r>
                <a:rPr lang="de-DE" sz="1000" dirty="0" smtClean="0">
                  <a:solidFill>
                    <a:srgbClr val="00B050"/>
                  </a:solidFill>
                </a:rPr>
                <a:t>nnerhalb der ersten 7 Wochen des Schuljahres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113" name="Gerade Verbindung 112"/>
            <p:cNvCxnSpPr/>
            <p:nvPr/>
          </p:nvCxnSpPr>
          <p:spPr>
            <a:xfrm>
              <a:off x="3741916" y="2129103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uppieren 113"/>
          <p:cNvGrpSpPr/>
          <p:nvPr/>
        </p:nvGrpSpPr>
        <p:grpSpPr>
          <a:xfrm>
            <a:off x="4322144" y="5133973"/>
            <a:ext cx="1281894" cy="1104900"/>
            <a:chOff x="3697672" y="1851562"/>
            <a:chExt cx="1281894" cy="513180"/>
          </a:xfrm>
        </p:grpSpPr>
        <p:sp>
          <p:nvSpPr>
            <p:cNvPr id="115" name="Richtungspfeil 114"/>
            <p:cNvSpPr/>
            <p:nvPr/>
          </p:nvSpPr>
          <p:spPr>
            <a:xfrm>
              <a:off x="3697672" y="2122363"/>
              <a:ext cx="1188408" cy="242379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2. Möglichkeit zur Wiederholung der </a:t>
              </a:r>
              <a:r>
                <a:rPr lang="de-DE" sz="1000" dirty="0" err="1" smtClean="0">
                  <a:solidFill>
                    <a:schemeClr val="tx1"/>
                  </a:solidFill>
                </a:rPr>
                <a:t>sRDP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116" name="Textfeld 115"/>
            <p:cNvSpPr txBox="1"/>
            <p:nvPr/>
          </p:nvSpPr>
          <p:spPr>
            <a:xfrm>
              <a:off x="3715644" y="1851562"/>
              <a:ext cx="1263922" cy="21442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i</a:t>
              </a:r>
              <a:r>
                <a:rPr lang="de-DE" sz="1000" dirty="0" smtClean="0">
                  <a:solidFill>
                    <a:srgbClr val="00B050"/>
                  </a:solidFill>
                </a:rPr>
                <a:t>nnerhalb von 7 Wochen nach den Weihnachtsferien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117" name="Gerade Verbindung 116"/>
            <p:cNvCxnSpPr/>
            <p:nvPr/>
          </p:nvCxnSpPr>
          <p:spPr>
            <a:xfrm>
              <a:off x="3715643" y="2076887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uppieren 117"/>
          <p:cNvGrpSpPr/>
          <p:nvPr/>
        </p:nvGrpSpPr>
        <p:grpSpPr>
          <a:xfrm>
            <a:off x="3759529" y="1483055"/>
            <a:ext cx="1639723" cy="961249"/>
            <a:chOff x="3754357" y="1937626"/>
            <a:chExt cx="1639723" cy="1003691"/>
          </a:xfrm>
        </p:grpSpPr>
        <p:sp>
          <p:nvSpPr>
            <p:cNvPr id="119" name="Richtungspfeil 118"/>
            <p:cNvSpPr/>
            <p:nvPr/>
          </p:nvSpPr>
          <p:spPr>
            <a:xfrm>
              <a:off x="3754357" y="2693873"/>
              <a:ext cx="1639723" cy="247444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Wiederholungsprüfungen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120" name="Textfeld 119"/>
            <p:cNvSpPr txBox="1"/>
            <p:nvPr/>
          </p:nvSpPr>
          <p:spPr>
            <a:xfrm>
              <a:off x="3754357" y="1937626"/>
              <a:ext cx="1639722" cy="6427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e</a:t>
              </a:r>
              <a:r>
                <a:rPr lang="de-DE" sz="1000" dirty="0" smtClean="0">
                  <a:solidFill>
                    <a:srgbClr val="00B050"/>
                  </a:solidFill>
                </a:rPr>
                <a:t>rsten beiden Schultage bzw. Donnerstag und Freitag in der letzten Ferienwoche (wenn SGA-Beschluss)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121" name="Gerade Verbindung 120"/>
            <p:cNvCxnSpPr/>
            <p:nvPr/>
          </p:nvCxnSpPr>
          <p:spPr>
            <a:xfrm>
              <a:off x="3754357" y="2608571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Gerade Verbindung mit Pfeil 61"/>
          <p:cNvCxnSpPr/>
          <p:nvPr/>
        </p:nvCxnSpPr>
        <p:spPr>
          <a:xfrm flipV="1">
            <a:off x="309021" y="1359640"/>
            <a:ext cx="0" cy="4984010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52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feld 138"/>
          <p:cNvSpPr txBox="1"/>
          <p:nvPr/>
        </p:nvSpPr>
        <p:spPr>
          <a:xfrm>
            <a:off x="7212650" y="6668597"/>
            <a:ext cx="193787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700" dirty="0" smtClean="0">
                <a:solidFill>
                  <a:schemeClr val="tx2"/>
                </a:solidFill>
              </a:rPr>
              <a:t>Vers. 1.0 vom 20.2.2015 Alexandra Metz-</a:t>
            </a:r>
            <a:r>
              <a:rPr lang="de-DE" sz="700" dirty="0" err="1" smtClean="0">
                <a:solidFill>
                  <a:schemeClr val="tx2"/>
                </a:solidFill>
              </a:rPr>
              <a:t>Valny</a:t>
            </a:r>
            <a:endParaRPr lang="de-AT" sz="700" dirty="0">
              <a:solidFill>
                <a:schemeClr val="tx2"/>
              </a:solidFill>
            </a:endParaRPr>
          </a:p>
        </p:txBody>
      </p:sp>
      <p:sp>
        <p:nvSpPr>
          <p:cNvPr id="141" name="Richtungspfeil 140"/>
          <p:cNvSpPr/>
          <p:nvPr/>
        </p:nvSpPr>
        <p:spPr>
          <a:xfrm>
            <a:off x="531220" y="1865592"/>
            <a:ext cx="2872370" cy="27457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AT" sz="1400" dirty="0" smtClean="0">
                <a:solidFill>
                  <a:schemeClr val="tx2"/>
                </a:solidFill>
              </a:rPr>
              <a:t>8.Semester: SS</a:t>
            </a:r>
            <a:endParaRPr lang="de-AT" sz="1400" dirty="0">
              <a:solidFill>
                <a:schemeClr val="tx2"/>
              </a:solidFill>
            </a:endParaRPr>
          </a:p>
        </p:txBody>
      </p:sp>
      <p:sp>
        <p:nvSpPr>
          <p:cNvPr id="142" name="Richtungspfeil 141"/>
          <p:cNvSpPr/>
          <p:nvPr/>
        </p:nvSpPr>
        <p:spPr>
          <a:xfrm>
            <a:off x="3665096" y="1856007"/>
            <a:ext cx="2515718" cy="288032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AT" sz="1400" dirty="0" smtClean="0">
                <a:solidFill>
                  <a:schemeClr val="tx2"/>
                </a:solidFill>
              </a:rPr>
              <a:t>9. Semester: WS</a:t>
            </a:r>
            <a:endParaRPr lang="de-AT" sz="1400" dirty="0">
              <a:solidFill>
                <a:schemeClr val="tx2"/>
              </a:solidFill>
            </a:endParaRPr>
          </a:p>
        </p:txBody>
      </p:sp>
      <p:sp>
        <p:nvSpPr>
          <p:cNvPr id="143" name="Richtungspfeil 142"/>
          <p:cNvSpPr/>
          <p:nvPr/>
        </p:nvSpPr>
        <p:spPr>
          <a:xfrm>
            <a:off x="6355309" y="1846525"/>
            <a:ext cx="2585554" cy="288032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AT" sz="1400" dirty="0" smtClean="0">
                <a:solidFill>
                  <a:schemeClr val="tx2"/>
                </a:solidFill>
              </a:rPr>
              <a:t>10. Semester: SS</a:t>
            </a:r>
            <a:endParaRPr lang="de-AT" sz="1400" dirty="0">
              <a:solidFill>
                <a:schemeClr val="tx2"/>
              </a:solidFill>
            </a:endParaRPr>
          </a:p>
        </p:txBody>
      </p:sp>
      <p:cxnSp>
        <p:nvCxnSpPr>
          <p:cNvPr id="177" name="Gerade Verbindung mit Pfeil 176"/>
          <p:cNvCxnSpPr/>
          <p:nvPr/>
        </p:nvCxnSpPr>
        <p:spPr>
          <a:xfrm flipV="1">
            <a:off x="568118" y="2314733"/>
            <a:ext cx="16813" cy="4128376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mit Pfeil 181"/>
          <p:cNvCxnSpPr/>
          <p:nvPr/>
        </p:nvCxnSpPr>
        <p:spPr>
          <a:xfrm flipV="1">
            <a:off x="3644017" y="2314733"/>
            <a:ext cx="0" cy="4128376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68118" y="1331059"/>
            <a:ext cx="28855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tx2"/>
                </a:solidFill>
              </a:rPr>
              <a:t>4. Jahrgang</a:t>
            </a:r>
            <a:endParaRPr lang="de-AT" sz="1600" dirty="0">
              <a:solidFill>
                <a:schemeClr val="tx2"/>
              </a:solidFill>
            </a:endParaRPr>
          </a:p>
        </p:txBody>
      </p:sp>
      <p:cxnSp>
        <p:nvCxnSpPr>
          <p:cNvPr id="44" name="Gerade Verbindung mit Pfeil 43"/>
          <p:cNvCxnSpPr/>
          <p:nvPr/>
        </p:nvCxnSpPr>
        <p:spPr>
          <a:xfrm flipH="1" flipV="1">
            <a:off x="6334045" y="2314734"/>
            <a:ext cx="21264" cy="4128375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ichtungspfeil 54"/>
          <p:cNvSpPr/>
          <p:nvPr/>
        </p:nvSpPr>
        <p:spPr>
          <a:xfrm>
            <a:off x="6437480" y="2806164"/>
            <a:ext cx="1811170" cy="601301"/>
          </a:xfrm>
          <a:prstGeom prst="homePlate">
            <a:avLst>
              <a:gd name="adj" fmla="val 31605"/>
            </a:avLst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de-DE" sz="1000" dirty="0" smtClean="0">
                <a:solidFill>
                  <a:schemeClr val="tx1"/>
                </a:solidFill>
              </a:rPr>
              <a:t>2. </a:t>
            </a:r>
            <a:r>
              <a:rPr lang="de-DE" sz="1000" dirty="0" smtClean="0">
                <a:solidFill>
                  <a:schemeClr val="tx1"/>
                </a:solidFill>
              </a:rPr>
              <a:t>Wiederholungsmöglichkeit der Teilprüfung im Rahmen des Haupttermins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6437480" y="2411608"/>
            <a:ext cx="16312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dirty="0">
                <a:solidFill>
                  <a:srgbClr val="00B050"/>
                </a:solidFill>
              </a:rPr>
              <a:t>i</a:t>
            </a:r>
            <a:r>
              <a:rPr lang="de-DE" sz="1000" dirty="0" smtClean="0">
                <a:solidFill>
                  <a:srgbClr val="00B050"/>
                </a:solidFill>
              </a:rPr>
              <a:t>nnerhalb der letzten 9 (10) Wochen des Unterrichtsjahres</a:t>
            </a:r>
            <a:endParaRPr lang="de-AT" sz="700" dirty="0">
              <a:solidFill>
                <a:srgbClr val="00B050"/>
              </a:solidFill>
            </a:endParaRPr>
          </a:p>
        </p:txBody>
      </p:sp>
      <p:cxnSp>
        <p:nvCxnSpPr>
          <p:cNvPr id="57" name="Gerade Verbindung 56"/>
          <p:cNvCxnSpPr/>
          <p:nvPr/>
        </p:nvCxnSpPr>
        <p:spPr>
          <a:xfrm>
            <a:off x="6437480" y="2754865"/>
            <a:ext cx="1192315" cy="1432"/>
          </a:xfrm>
          <a:prstGeom prst="line">
            <a:avLst/>
          </a:prstGeom>
          <a:ln w="381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eck 2"/>
          <p:cNvSpPr/>
          <p:nvPr/>
        </p:nvSpPr>
        <p:spPr>
          <a:xfrm>
            <a:off x="479337" y="424538"/>
            <a:ext cx="809228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de-DE" sz="1600" b="1" dirty="0">
                <a:solidFill>
                  <a:srgbClr val="1F497D"/>
                </a:solidFill>
                <a:latin typeface="Verdana" pitchFamily="34" charset="0"/>
              </a:rPr>
              <a:t>Termine </a:t>
            </a:r>
            <a:r>
              <a:rPr lang="de-DE" sz="1600" b="1" dirty="0" smtClean="0">
                <a:solidFill>
                  <a:srgbClr val="1F497D"/>
                </a:solidFill>
                <a:latin typeface="Verdana" pitchFamily="34" charset="0"/>
              </a:rPr>
              <a:t>vorgezogene Teilprüfungen inkl. Wiederholungsmöglichkeit</a:t>
            </a:r>
          </a:p>
          <a:p>
            <a:pPr lvl="0" algn="ctr"/>
            <a:r>
              <a:rPr lang="de-DE" sz="1100" b="1" dirty="0" smtClean="0">
                <a:solidFill>
                  <a:srgbClr val="1F497D"/>
                </a:solidFill>
                <a:latin typeface="Verdana" pitchFamily="34" charset="0"/>
              </a:rPr>
              <a:t>Nur möglich bei Unterrichtsfächern, deren Unterricht mit Ende des 4. Jahrgangs abgeschlossen ist</a:t>
            </a:r>
            <a:endParaRPr lang="de-AT" sz="1100" dirty="0">
              <a:solidFill>
                <a:srgbClr val="1F497D"/>
              </a:solidFill>
              <a:latin typeface="Verdana" pitchFamily="34" charset="0"/>
            </a:endParaRPr>
          </a:p>
        </p:txBody>
      </p:sp>
      <p:grpSp>
        <p:nvGrpSpPr>
          <p:cNvPr id="88" name="Gruppieren 87"/>
          <p:cNvGrpSpPr/>
          <p:nvPr/>
        </p:nvGrpSpPr>
        <p:grpSpPr>
          <a:xfrm>
            <a:off x="632528" y="2411608"/>
            <a:ext cx="2053522" cy="995859"/>
            <a:chOff x="3741358" y="1915098"/>
            <a:chExt cx="1263923" cy="900668"/>
          </a:xfrm>
        </p:grpSpPr>
        <p:sp>
          <p:nvSpPr>
            <p:cNvPr id="89" name="Richtungspfeil 88"/>
            <p:cNvSpPr/>
            <p:nvPr/>
          </p:nvSpPr>
          <p:spPr>
            <a:xfrm>
              <a:off x="3741358" y="2304705"/>
              <a:ext cx="1263923" cy="511061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Bekanntgabe der Themenbereiche für die vorgezogenen Teilprüfungen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3741358" y="1915098"/>
              <a:ext cx="1263922" cy="27835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b</a:t>
              </a:r>
              <a:r>
                <a:rPr lang="de-DE" sz="1000" dirty="0" smtClean="0">
                  <a:solidFill>
                    <a:srgbClr val="00B050"/>
                  </a:solidFill>
                </a:rPr>
                <a:t>is spätestens Beginn der 4. Woche </a:t>
              </a:r>
            </a:p>
            <a:p>
              <a:r>
                <a:rPr lang="de-DE" sz="1000" dirty="0" smtClean="0">
                  <a:solidFill>
                    <a:srgbClr val="00B050"/>
                  </a:solidFill>
                </a:rPr>
                <a:t>vor Ende des Schuljahres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92" name="Gerade Verbindung 91"/>
            <p:cNvCxnSpPr/>
            <p:nvPr/>
          </p:nvCxnSpPr>
          <p:spPr>
            <a:xfrm>
              <a:off x="3741358" y="2233225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uppieren 92"/>
          <p:cNvGrpSpPr/>
          <p:nvPr/>
        </p:nvGrpSpPr>
        <p:grpSpPr>
          <a:xfrm>
            <a:off x="1677604" y="3581403"/>
            <a:ext cx="1738395" cy="733317"/>
            <a:chOff x="3688526" y="1715617"/>
            <a:chExt cx="1738395" cy="540551"/>
          </a:xfrm>
        </p:grpSpPr>
        <p:sp>
          <p:nvSpPr>
            <p:cNvPr id="94" name="Richtungspfeil 93"/>
            <p:cNvSpPr/>
            <p:nvPr/>
          </p:nvSpPr>
          <p:spPr>
            <a:xfrm>
              <a:off x="3688526" y="1931049"/>
              <a:ext cx="1738395" cy="325119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 smtClean="0">
                  <a:solidFill>
                    <a:schemeClr val="tx1"/>
                  </a:solidFill>
                </a:rPr>
                <a:t>Anmeldung zu vorgezogenen Teilprüfungen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95" name="Textfeld 94"/>
            <p:cNvSpPr txBox="1"/>
            <p:nvPr/>
          </p:nvSpPr>
          <p:spPr>
            <a:xfrm>
              <a:off x="3688526" y="1715617"/>
              <a:ext cx="138760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l</a:t>
              </a:r>
              <a:r>
                <a:rPr lang="de-DE" sz="1000" dirty="0" smtClean="0">
                  <a:solidFill>
                    <a:srgbClr val="00B050"/>
                  </a:solidFill>
                </a:rPr>
                <a:t>etzte Schulwoche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96" name="Gerade Verbindung 95"/>
            <p:cNvCxnSpPr/>
            <p:nvPr/>
          </p:nvCxnSpPr>
          <p:spPr>
            <a:xfrm>
              <a:off x="3688526" y="1861313"/>
              <a:ext cx="1421449" cy="2538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Rechteck 100"/>
          <p:cNvSpPr/>
          <p:nvPr/>
        </p:nvSpPr>
        <p:spPr>
          <a:xfrm>
            <a:off x="3665096" y="1344825"/>
            <a:ext cx="51711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tx2"/>
                </a:solidFill>
              </a:rPr>
              <a:t>5. Jahrgang</a:t>
            </a:r>
            <a:endParaRPr lang="de-AT" sz="1600" dirty="0">
              <a:solidFill>
                <a:schemeClr val="tx2"/>
              </a:solidFill>
            </a:endParaRPr>
          </a:p>
        </p:txBody>
      </p:sp>
      <p:grpSp>
        <p:nvGrpSpPr>
          <p:cNvPr id="110" name="Gruppieren 109"/>
          <p:cNvGrpSpPr/>
          <p:nvPr/>
        </p:nvGrpSpPr>
        <p:grpSpPr>
          <a:xfrm>
            <a:off x="3730639" y="2411610"/>
            <a:ext cx="1574786" cy="779267"/>
            <a:chOff x="3613216" y="1867642"/>
            <a:chExt cx="1574786" cy="512843"/>
          </a:xfrm>
        </p:grpSpPr>
        <p:sp>
          <p:nvSpPr>
            <p:cNvPr id="111" name="Richtungspfeil 110"/>
            <p:cNvSpPr/>
            <p:nvPr/>
          </p:nvSpPr>
          <p:spPr>
            <a:xfrm>
              <a:off x="3613216" y="2127303"/>
              <a:ext cx="1574786" cy="253182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>
                  <a:solidFill>
                    <a:schemeClr val="tx1"/>
                  </a:solidFill>
                </a:rPr>
                <a:t>v</a:t>
              </a:r>
              <a:r>
                <a:rPr lang="de-DE" sz="1000" dirty="0" smtClean="0">
                  <a:solidFill>
                    <a:schemeClr val="tx1"/>
                  </a:solidFill>
                </a:rPr>
                <a:t>orgezogene Teilprüfungen zur </a:t>
              </a:r>
              <a:r>
                <a:rPr lang="de-DE" sz="1000" dirty="0" err="1" smtClean="0">
                  <a:solidFill>
                    <a:schemeClr val="tx1"/>
                  </a:solidFill>
                </a:rPr>
                <a:t>sRDP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112" name="Textfeld 111"/>
            <p:cNvSpPr txBox="1"/>
            <p:nvPr/>
          </p:nvSpPr>
          <p:spPr>
            <a:xfrm>
              <a:off x="3621644" y="1867642"/>
              <a:ext cx="1263922" cy="20255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i</a:t>
              </a:r>
              <a:r>
                <a:rPr lang="de-DE" sz="1000" dirty="0" smtClean="0">
                  <a:solidFill>
                    <a:srgbClr val="00B050"/>
                  </a:solidFill>
                </a:rPr>
                <a:t>nnerhalb der ersten 7 Wochen des Schuljahres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113" name="Gerade Verbindung 112"/>
            <p:cNvCxnSpPr/>
            <p:nvPr/>
          </p:nvCxnSpPr>
          <p:spPr>
            <a:xfrm>
              <a:off x="3621644" y="2090679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pieren 26"/>
          <p:cNvGrpSpPr/>
          <p:nvPr/>
        </p:nvGrpSpPr>
        <p:grpSpPr>
          <a:xfrm>
            <a:off x="4668208" y="4034786"/>
            <a:ext cx="1879622" cy="1104900"/>
            <a:chOff x="3697672" y="1851562"/>
            <a:chExt cx="1281894" cy="513180"/>
          </a:xfrm>
        </p:grpSpPr>
        <p:sp>
          <p:nvSpPr>
            <p:cNvPr id="28" name="Richtungspfeil 27"/>
            <p:cNvSpPr/>
            <p:nvPr/>
          </p:nvSpPr>
          <p:spPr>
            <a:xfrm>
              <a:off x="3697672" y="2122363"/>
              <a:ext cx="1188408" cy="242379"/>
            </a:xfrm>
            <a:prstGeom prst="homePlate">
              <a:avLst>
                <a:gd name="adj" fmla="val 31605"/>
              </a:avLst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r>
                <a:rPr lang="de-DE" sz="1000" dirty="0">
                  <a:solidFill>
                    <a:schemeClr val="tx1"/>
                  </a:solidFill>
                </a:rPr>
                <a:t>1</a:t>
              </a:r>
              <a:r>
                <a:rPr lang="de-DE" sz="1000" dirty="0" smtClean="0">
                  <a:solidFill>
                    <a:schemeClr val="tx1"/>
                  </a:solidFill>
                </a:rPr>
                <a:t>. Wiederholungsmöglichkeit der Teilprüfung</a:t>
              </a:r>
              <a:endParaRPr lang="de-DE" sz="10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feld 28"/>
            <p:cNvSpPr txBox="1"/>
            <p:nvPr/>
          </p:nvSpPr>
          <p:spPr>
            <a:xfrm>
              <a:off x="3715644" y="1851562"/>
              <a:ext cx="1263922" cy="21442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1000" dirty="0">
                  <a:solidFill>
                    <a:srgbClr val="00B050"/>
                  </a:solidFill>
                </a:rPr>
                <a:t>i</a:t>
              </a:r>
              <a:r>
                <a:rPr lang="de-DE" sz="1000" dirty="0" smtClean="0">
                  <a:solidFill>
                    <a:srgbClr val="00B050"/>
                  </a:solidFill>
                </a:rPr>
                <a:t>nnerhalb von 7 Wochen nach den Weihnachtsferien</a:t>
              </a:r>
              <a:endParaRPr lang="de-AT" sz="700" dirty="0">
                <a:solidFill>
                  <a:srgbClr val="00B050"/>
                </a:solidFill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>
            <a:xfrm>
              <a:off x="3715643" y="2076887"/>
              <a:ext cx="1192315" cy="1432"/>
            </a:xfrm>
            <a:prstGeom prst="line">
              <a:avLst/>
            </a:prstGeom>
            <a:ln w="3810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3310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478</Words>
  <Application>Microsoft Office PowerPoint</Application>
  <PresentationFormat>Bildschirmpräsentation (4:3)</PresentationFormat>
  <Paragraphs>89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PowerPoint-Präsentation</vt:lpstr>
      <vt:lpstr>PowerPoint-Präsentation</vt:lpstr>
      <vt:lpstr>PowerPoint-Präsentation</vt:lpstr>
    </vt:vector>
  </TitlesOfParts>
  <Company>Vienna Business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vbs</dc:creator>
  <cp:lastModifiedBy>Schönauer-Janeschitz Eva</cp:lastModifiedBy>
  <cp:revision>270</cp:revision>
  <cp:lastPrinted>2015-02-24T11:50:45Z</cp:lastPrinted>
  <dcterms:created xsi:type="dcterms:W3CDTF">2012-02-17T09:46:28Z</dcterms:created>
  <dcterms:modified xsi:type="dcterms:W3CDTF">2016-03-03T14:46:49Z</dcterms:modified>
</cp:coreProperties>
</file>